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theme/theme8.xml" ContentType="application/vnd.openxmlformats-officedocument.theme+xml"/>
  <Override PartName="/ppt/theme/theme9.xml" ContentType="application/vnd.openxmlformats-officedocument.theme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10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Masters/slideMaster9.xml" ContentType="application/vnd.openxmlformats-officedocument.presentationml.slideMaster+xml"/>
  <Default Extension="tiff" ContentType="image/tiff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6" r:id="rId1"/>
    <p:sldMasterId id="2147483655" r:id="rId2"/>
    <p:sldMasterId id="2147483682" r:id="rId3"/>
    <p:sldMasterId id="2147483672" r:id="rId4"/>
    <p:sldMasterId id="2147483660" r:id="rId5"/>
    <p:sldMasterId id="2147483680" r:id="rId6"/>
    <p:sldMasterId id="2147483694" r:id="rId7"/>
    <p:sldMasterId id="2147483696" r:id="rId8"/>
    <p:sldMasterId id="2147483705" r:id="rId9"/>
  </p:sldMasterIdLst>
  <p:notesMasterIdLst>
    <p:notesMasterId r:id="rId35"/>
  </p:notesMasterIdLst>
  <p:sldIdLst>
    <p:sldId id="302" r:id="rId10"/>
    <p:sldId id="296" r:id="rId11"/>
    <p:sldId id="297" r:id="rId12"/>
    <p:sldId id="298" r:id="rId13"/>
    <p:sldId id="299" r:id="rId14"/>
    <p:sldId id="300" r:id="rId15"/>
    <p:sldId id="257" r:id="rId16"/>
    <p:sldId id="258" r:id="rId17"/>
    <p:sldId id="259" r:id="rId18"/>
    <p:sldId id="288" r:id="rId19"/>
    <p:sldId id="267" r:id="rId20"/>
    <p:sldId id="268" r:id="rId21"/>
    <p:sldId id="269" r:id="rId22"/>
    <p:sldId id="270" r:id="rId23"/>
    <p:sldId id="271" r:id="rId24"/>
    <p:sldId id="287" r:id="rId25"/>
    <p:sldId id="276" r:id="rId26"/>
    <p:sldId id="294" r:id="rId27"/>
    <p:sldId id="295" r:id="rId28"/>
    <p:sldId id="303" r:id="rId29"/>
    <p:sldId id="289" r:id="rId30"/>
    <p:sldId id="290" r:id="rId31"/>
    <p:sldId id="291" r:id="rId32"/>
    <p:sldId id="293" r:id="rId33"/>
    <p:sldId id="280" r:id="rId3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931E"/>
    <a:srgbClr val="F04E29"/>
    <a:srgbClr val="0099D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602" autoAdjust="0"/>
    <p:restoredTop sz="98871" autoAdjust="0"/>
  </p:normalViewPr>
  <p:slideViewPr>
    <p:cSldViewPr snapToGrid="0" snapToObjects="1">
      <p:cViewPr varScale="1">
        <p:scale>
          <a:sx n="93" d="100"/>
          <a:sy n="93" d="100"/>
        </p:scale>
        <p:origin x="-828" y="-90"/>
      </p:cViewPr>
      <p:guideLst>
        <p:guide orient="horz" pos="2153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presProps" Target="presProp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llisonskinner:Desktop:GHG%20Inventory%20Charts%20and%20Graphs_RF%20edit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Worksheet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autoTitleDeleted val="1"/>
    <c:plotArea>
      <c:layout>
        <c:manualLayout>
          <c:layoutTarget val="inner"/>
          <c:xMode val="edge"/>
          <c:yMode val="edge"/>
          <c:x val="0.23572530864197508"/>
          <c:y val="8.750000000000005E-2"/>
          <c:w val="0.37165637860082318"/>
          <c:h val="0.80277777777777803"/>
        </c:manualLayout>
      </c:layout>
      <c:pieChart>
        <c:varyColors val="1"/>
        <c:ser>
          <c:idx val="0"/>
          <c:order val="0"/>
          <c:dPt>
            <c:idx val="0"/>
            <c:spPr>
              <a:solidFill>
                <a:srgbClr val="7BB931"/>
              </a:solidFill>
            </c:spPr>
          </c:dPt>
          <c:dPt>
            <c:idx val="1"/>
            <c:spPr>
              <a:solidFill>
                <a:srgbClr val="E57C23"/>
              </a:solidFill>
            </c:spPr>
          </c:dPt>
          <c:dPt>
            <c:idx val="2"/>
            <c:spPr>
              <a:solidFill>
                <a:srgbClr val="0098BA"/>
              </a:solidFill>
            </c:spPr>
          </c:dPt>
          <c:dPt>
            <c:idx val="3"/>
            <c:spPr>
              <a:solidFill>
                <a:srgbClr val="717073"/>
              </a:solidFill>
            </c:spPr>
          </c:dPt>
          <c:dPt>
            <c:idx val="4"/>
            <c:spPr>
              <a:solidFill>
                <a:srgbClr val="043163"/>
              </a:solidFill>
            </c:spPr>
          </c:dPt>
          <c:dPt>
            <c:idx val="5"/>
            <c:spPr>
              <a:solidFill>
                <a:srgbClr val="7F0C5F"/>
              </a:solidFill>
            </c:spPr>
          </c:dPt>
          <c:dLbls>
            <c:dLbl>
              <c:idx val="0"/>
              <c:tx>
                <c:rich>
                  <a:bodyPr/>
                  <a:lstStyle/>
                  <a:p>
                    <a:pPr>
                      <a:defRPr>
                        <a:solidFill>
                          <a:srgbClr val="FFFFFF"/>
                        </a:solidFill>
                      </a:defRPr>
                    </a:pPr>
                    <a:r>
                      <a:rPr lang="en-US">
                        <a:solidFill>
                          <a:srgbClr val="FFFFFF"/>
                        </a:solidFill>
                      </a:rPr>
                      <a:t>Residential</a:t>
                    </a:r>
                  </a:p>
                  <a:p>
                    <a:pPr>
                      <a:defRPr>
                        <a:solidFill>
                          <a:srgbClr val="FFFFFF"/>
                        </a:solidFill>
                      </a:defRPr>
                    </a:pPr>
                    <a:r>
                      <a:rPr lang="en-US">
                        <a:solidFill>
                          <a:srgbClr val="FFFFFF"/>
                        </a:solidFill>
                      </a:rPr>
                      <a:t>24%</a:t>
                    </a:r>
                  </a:p>
                </c:rich>
              </c:tx>
              <c:spPr/>
              <c:dLblPos val="bestFit"/>
              <c:showCatName val="1"/>
              <c:showPercent val="1"/>
            </c:dLbl>
            <c:dLbl>
              <c:idx val="1"/>
              <c:tx>
                <c:rich>
                  <a:bodyPr/>
                  <a:lstStyle/>
                  <a:p>
                    <a:pPr>
                      <a:defRPr>
                        <a:solidFill>
                          <a:srgbClr val="FFFFFF"/>
                        </a:solidFill>
                      </a:defRPr>
                    </a:pPr>
                    <a:r>
                      <a:rPr lang="en-US">
                        <a:solidFill>
                          <a:srgbClr val="FFFFFF"/>
                        </a:solidFill>
                      </a:rPr>
                      <a:t>Commercial</a:t>
                    </a:r>
                  </a:p>
                  <a:p>
                    <a:pPr>
                      <a:defRPr>
                        <a:solidFill>
                          <a:srgbClr val="FFFFFF"/>
                        </a:solidFill>
                      </a:defRPr>
                    </a:pPr>
                    <a:r>
                      <a:rPr lang="en-US">
                        <a:solidFill>
                          <a:srgbClr val="FFFFFF"/>
                        </a:solidFill>
                      </a:rPr>
                      <a:t>14%</a:t>
                    </a:r>
                  </a:p>
                </c:rich>
              </c:tx>
              <c:spPr/>
              <c:dLblPos val="bestFit"/>
              <c:showCatName val="1"/>
              <c:showPercent val="1"/>
            </c:dLbl>
            <c:dLbl>
              <c:idx val="2"/>
              <c:tx>
                <c:rich>
                  <a:bodyPr/>
                  <a:lstStyle/>
                  <a:p>
                    <a:pPr>
                      <a:defRPr>
                        <a:solidFill>
                          <a:schemeClr val="bg1"/>
                        </a:solidFill>
                      </a:defRPr>
                    </a:pPr>
                    <a:r>
                      <a:rPr lang="en-US">
                        <a:solidFill>
                          <a:schemeClr val="bg1"/>
                        </a:solidFill>
                      </a:rPr>
                      <a:t>Industrial </a:t>
                    </a:r>
                  </a:p>
                  <a:p>
                    <a:pPr>
                      <a:defRPr>
                        <a:solidFill>
                          <a:schemeClr val="bg1"/>
                        </a:solidFill>
                      </a:defRPr>
                    </a:pPr>
                    <a:r>
                      <a:rPr lang="en-US">
                        <a:solidFill>
                          <a:schemeClr val="bg1"/>
                        </a:solidFill>
                      </a:rPr>
                      <a:t>38%</a:t>
                    </a:r>
                  </a:p>
                </c:rich>
              </c:tx>
              <c:spPr/>
              <c:dLblPos val="bestFit"/>
              <c:showCatName val="1"/>
              <c:showPercent val="1"/>
            </c:dLbl>
            <c:dLbl>
              <c:idx val="3"/>
              <c:tx>
                <c:rich>
                  <a:bodyPr/>
                  <a:lstStyle/>
                  <a:p>
                    <a:pPr>
                      <a:defRPr>
                        <a:solidFill>
                          <a:srgbClr val="FFFFFF"/>
                        </a:solidFill>
                      </a:defRPr>
                    </a:pPr>
                    <a:r>
                      <a:rPr lang="en-US">
                        <a:solidFill>
                          <a:srgbClr val="FFFFFF"/>
                        </a:solidFill>
                      </a:rPr>
                      <a:t>Transportation</a:t>
                    </a:r>
                  </a:p>
                  <a:p>
                    <a:pPr>
                      <a:defRPr>
                        <a:solidFill>
                          <a:srgbClr val="FFFFFF"/>
                        </a:solidFill>
                      </a:defRPr>
                    </a:pPr>
                    <a:r>
                      <a:rPr lang="en-US">
                        <a:solidFill>
                          <a:srgbClr val="FFFFFF"/>
                        </a:solidFill>
                      </a:rPr>
                      <a:t>23%</a:t>
                    </a:r>
                  </a:p>
                </c:rich>
              </c:tx>
              <c:spPr>
                <a:effectLst/>
              </c:spPr>
              <c:dLblPos val="bestFit"/>
              <c:showCatName val="1"/>
              <c:showPercent val="1"/>
            </c:dLbl>
            <c:dLbl>
              <c:idx val="4"/>
              <c:tx>
                <c:rich>
                  <a:bodyPr/>
                  <a:lstStyle/>
                  <a:p>
                    <a:r>
                      <a:rPr lang="en-US" sz="1400" dirty="0">
                        <a:latin typeface="Helvetica"/>
                        <a:cs typeface="Helvetica"/>
                      </a:rPr>
                      <a:t>Waste</a:t>
                    </a:r>
                    <a:endParaRPr lang="en-US" sz="1400" dirty="0" smtClean="0">
                      <a:latin typeface="Helvetica"/>
                      <a:cs typeface="Helvetica"/>
                    </a:endParaRPr>
                  </a:p>
                  <a:p>
                    <a:r>
                      <a:rPr lang="en-US" sz="1400" dirty="0" smtClean="0">
                        <a:latin typeface="Helvetica"/>
                        <a:cs typeface="Helvetica"/>
                      </a:rPr>
                      <a:t>&lt;1</a:t>
                    </a:r>
                    <a:r>
                      <a:rPr lang="en-US" sz="1400" dirty="0">
                        <a:latin typeface="Helvetica"/>
                        <a:cs typeface="Helvetica"/>
                      </a:rPr>
                      <a:t>%</a:t>
                    </a:r>
                    <a:endParaRPr lang="en-US" sz="1400" dirty="0"/>
                  </a:p>
                </c:rich>
              </c:tx>
              <c:dLblPos val="bestFit"/>
              <c:showCatName val="1"/>
              <c:showPercent val="1"/>
            </c:dLbl>
            <c:dLbl>
              <c:idx val="5"/>
              <c:tx>
                <c:rich>
                  <a:bodyPr/>
                  <a:lstStyle/>
                  <a:p>
                    <a:r>
                      <a:rPr lang="en-US" sz="1400" dirty="0" smtClean="0">
                        <a:latin typeface="Helvetica"/>
                        <a:cs typeface="Helvetica"/>
                      </a:rPr>
                      <a:t>Closed Landfill</a:t>
                    </a:r>
                    <a:endParaRPr lang="en-US" sz="1400" dirty="0">
                      <a:latin typeface="Helvetica"/>
                      <a:cs typeface="Helvetica"/>
                    </a:endParaRPr>
                  </a:p>
                  <a:p>
                    <a:r>
                      <a:rPr lang="en-US" sz="1400" dirty="0">
                        <a:latin typeface="Helvetica"/>
                        <a:cs typeface="Helvetica"/>
                      </a:rPr>
                      <a:t>&lt;1%</a:t>
                    </a:r>
                    <a:endParaRPr lang="en-US" sz="1400" dirty="0"/>
                  </a:p>
                </c:rich>
              </c:tx>
              <c:dLblPos val="bestFit"/>
              <c:showCatName val="1"/>
              <c:showPercent val="1"/>
            </c:dLbl>
            <c:dLblPos val="bestFit"/>
            <c:showPercent val="1"/>
            <c:showLeaderLines val="1"/>
          </c:dLbls>
          <c:cat>
            <c:strRef>
              <c:f>'[GHG Inventory Charts and Graphs_RF edit.xlsx]Sheet1'!$A$2,'[GHG Inventory Charts and Graphs_RF edit.xlsx]Sheet1'!$A$4,'[GHG Inventory Charts and Graphs_RF edit.xlsx]Sheet1'!$A$6,'[GHG Inventory Charts and Graphs_RF edit.xlsx]Sheet1'!$A$11,'[GHG Inventory Charts and Graphs_RF edit.xlsx]Sheet1'!$A$13,'[GHG Inventory Charts and Graphs_RF edit.xlsx]Sheet1'!$A$15</c:f>
              <c:strCache>
                <c:ptCount val="6"/>
                <c:pt idx="0">
                  <c:v>Residential</c:v>
                </c:pt>
                <c:pt idx="1">
                  <c:v>Commercial</c:v>
                </c:pt>
                <c:pt idx="2">
                  <c:v>Industrial</c:v>
                </c:pt>
                <c:pt idx="3">
                  <c:v>Transportation</c:v>
                </c:pt>
                <c:pt idx="4">
                  <c:v>Waste</c:v>
                </c:pt>
                <c:pt idx="5">
                  <c:v>Landfill </c:v>
                </c:pt>
              </c:strCache>
            </c:strRef>
          </c:cat>
          <c:val>
            <c:numRef>
              <c:f>'[GHG Inventory Charts and Graphs_RF edit.xlsx]Sheet1'!$E$2,'[GHG Inventory Charts and Graphs_RF edit.xlsx]Sheet1'!$E$4,'[GHG Inventory Charts and Graphs_RF edit.xlsx]Sheet1'!$E$10,'[GHG Inventory Charts and Graphs_RF edit.xlsx]Sheet1'!$E$11,'[GHG Inventory Charts and Graphs_RF edit.xlsx]Sheet1'!$E$13,'[GHG Inventory Charts and Graphs_RF edit.xlsx]Sheet1'!$E$15</c:f>
              <c:numCache>
                <c:formatCode>#,##0</c:formatCode>
                <c:ptCount val="6"/>
                <c:pt idx="0">
                  <c:v>479727.8</c:v>
                </c:pt>
                <c:pt idx="1">
                  <c:v>292869</c:v>
                </c:pt>
                <c:pt idx="2">
                  <c:v>763593</c:v>
                </c:pt>
                <c:pt idx="3">
                  <c:v>471918</c:v>
                </c:pt>
                <c:pt idx="4">
                  <c:v>13237</c:v>
                </c:pt>
                <c:pt idx="5">
                  <c:v>30660</c:v>
                </c:pt>
              </c:numCache>
            </c:numRef>
          </c:val>
        </c:ser>
        <c:dLbls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>
          <a:latin typeface="Helvetica"/>
          <a:cs typeface="Helvetica"/>
        </a:defRPr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percentStacked"/>
        <c:ser>
          <c:idx val="0"/>
          <c:order val="0"/>
          <c:tx>
            <c:strRef>
              <c:f>Sheet1!$B$1</c:f>
              <c:strCache>
                <c:ptCount val="1"/>
                <c:pt idx="0">
                  <c:v>Energy + Operating and Maintenance Costs</c:v>
                </c:pt>
              </c:strCache>
            </c:strRef>
          </c:tx>
          <c:spPr>
            <a:solidFill>
              <a:srgbClr val="0099DA"/>
            </a:solidFill>
            <a:ln>
              <a:noFill/>
            </a:ln>
          </c:spPr>
          <c:cat>
            <c:strRef>
              <c:f>Sheet1!$A$2:$A$4</c:f>
              <c:strCache>
                <c:ptCount val="3"/>
                <c:pt idx="0">
                  <c:v>Before Energy Project</c:v>
                </c:pt>
                <c:pt idx="1">
                  <c:v>After Energy Improvements</c:v>
                </c:pt>
                <c:pt idx="2">
                  <c:v>After Loan Repayment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8.9</c:v>
                </c:pt>
                <c:pt idx="2">
                  <c:v>4.3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Energy Project Repayments</c:v>
                </c:pt>
              </c:strCache>
            </c:strRef>
          </c:tx>
          <c:spPr>
            <a:solidFill>
              <a:srgbClr val="F04F2A"/>
            </a:solidFill>
            <a:ln>
              <a:noFill/>
            </a:ln>
          </c:spPr>
          <c:cat>
            <c:strRef>
              <c:f>Sheet1!$A$2:$A$4</c:f>
              <c:strCache>
                <c:ptCount val="3"/>
                <c:pt idx="0">
                  <c:v>Before Energy Project</c:v>
                </c:pt>
                <c:pt idx="1">
                  <c:v>After Energy Improvements</c:v>
                </c:pt>
                <c:pt idx="2">
                  <c:v>After Loan Repayment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1">
                  <c:v>4.4000000000000004</c:v>
                </c:pt>
                <c:pt idx="2">
                  <c:v>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Energy Cost Savings</c:v>
                </c:pt>
              </c:strCache>
            </c:strRef>
          </c:tx>
          <c:spPr>
            <a:solidFill>
              <a:srgbClr val="D0D000"/>
            </a:solidFill>
            <a:ln>
              <a:noFill/>
            </a:ln>
          </c:spPr>
          <c:cat>
            <c:strRef>
              <c:f>Sheet1!$A$2:$A$4</c:f>
              <c:strCache>
                <c:ptCount val="3"/>
                <c:pt idx="0">
                  <c:v>Before Energy Project</c:v>
                </c:pt>
                <c:pt idx="1">
                  <c:v>After Energy Improvements</c:v>
                </c:pt>
                <c:pt idx="2">
                  <c:v>After Loan Repayment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1">
                  <c:v>2</c:v>
                </c:pt>
                <c:pt idx="2">
                  <c:v>3</c:v>
                </c:pt>
              </c:numCache>
            </c:numRef>
          </c:val>
        </c:ser>
        <c:gapWidth val="50"/>
        <c:overlap val="100"/>
        <c:axId val="107354368"/>
        <c:axId val="107380736"/>
      </c:barChart>
      <c:catAx>
        <c:axId val="107354368"/>
        <c:scaling>
          <c:orientation val="minMax"/>
        </c:scaling>
        <c:axPos val="b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crossAx val="107380736"/>
        <c:crosses val="autoZero"/>
        <c:auto val="1"/>
        <c:lblAlgn val="ctr"/>
        <c:lblOffset val="100"/>
      </c:catAx>
      <c:valAx>
        <c:axId val="107380736"/>
        <c:scaling>
          <c:orientation val="minMax"/>
        </c:scaling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0%" sourceLinked="1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txPr>
          <a:bodyPr/>
          <a:lstStyle/>
          <a:p>
            <a:pPr>
              <a:defRPr sz="800"/>
            </a:pPr>
            <a:endParaRPr lang="en-US"/>
          </a:p>
        </c:txPr>
        <c:crossAx val="10735436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5892150256295634"/>
          <c:y val="0.35493559460212687"/>
          <c:w val="0.21836411065608408"/>
          <c:h val="0.29012857073238818"/>
        </c:manualLayout>
      </c:layout>
      <c:txPr>
        <a:bodyPr/>
        <a:lstStyle/>
        <a:p>
          <a:pPr>
            <a:defRPr>
              <a:solidFill>
                <a:prstClr val="black"/>
              </a:solidFill>
            </a:defRPr>
          </a:pPr>
          <a:endParaRPr lang="en-US"/>
        </a:p>
      </c:txPr>
    </c:legend>
    <c:plotVisOnly val="1"/>
    <c:dispBlanksAs val="gap"/>
  </c:chart>
  <c:txPr>
    <a:bodyPr/>
    <a:lstStyle/>
    <a:p>
      <a:pPr>
        <a:defRPr>
          <a:latin typeface="Swiss 721 Light BT"/>
          <a:cs typeface="Swiss 721 Light BT"/>
        </a:defRPr>
      </a:pPr>
      <a:endParaRPr lang="en-US"/>
    </a:p>
  </c:txPr>
  <c:externalData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54624C-394A-44DD-B830-CA96E7F1B1C7}" type="doc">
      <dgm:prSet loTypeId="urn:microsoft.com/office/officeart/2005/8/layout/lProcess3" loCatId="process" qsTypeId="urn:microsoft.com/office/officeart/2005/8/quickstyle/simple1" qsCatId="simple" csTypeId="urn:microsoft.com/office/officeart/2005/8/colors/accent5_2" csCatId="accent5" phldr="1"/>
      <dgm:spPr/>
    </dgm:pt>
    <dgm:pt modelId="{71E70298-67C9-477A-B538-338B8118165A}">
      <dgm:prSet phldrT="[Text]"/>
      <dgm:spPr/>
      <dgm:t>
        <a:bodyPr/>
        <a:lstStyle/>
        <a:p>
          <a:r>
            <a:rPr lang="en-US" b="0" i="0" dirty="0" smtClean="0">
              <a:solidFill>
                <a:srgbClr val="404040"/>
              </a:solidFill>
              <a:latin typeface="Helvetica Light"/>
              <a:cs typeface="Helvetica Light"/>
            </a:rPr>
            <a:t>Pre-application</a:t>
          </a:r>
          <a:endParaRPr lang="en-US" b="0" i="0" dirty="0">
            <a:solidFill>
              <a:srgbClr val="404040"/>
            </a:solidFill>
            <a:latin typeface="Helvetica Light"/>
            <a:cs typeface="Helvetica Light"/>
          </a:endParaRPr>
        </a:p>
      </dgm:t>
    </dgm:pt>
    <dgm:pt modelId="{1A4B1422-4EBF-48E9-A7D0-4E8D9091363A}" type="parTrans" cxnId="{B4CA9A9D-4535-495E-9568-F6D3B3D9C331}">
      <dgm:prSet/>
      <dgm:spPr/>
      <dgm:t>
        <a:bodyPr/>
        <a:lstStyle/>
        <a:p>
          <a:endParaRPr lang="en-US"/>
        </a:p>
      </dgm:t>
    </dgm:pt>
    <dgm:pt modelId="{805C88EF-1CA3-4F2F-87FF-9C6D849795FB}" type="sibTrans" cxnId="{B4CA9A9D-4535-495E-9568-F6D3B3D9C331}">
      <dgm:prSet/>
      <dgm:spPr/>
      <dgm:t>
        <a:bodyPr/>
        <a:lstStyle/>
        <a:p>
          <a:endParaRPr lang="en-US"/>
        </a:p>
      </dgm:t>
    </dgm:pt>
    <dgm:pt modelId="{E8E9C0BC-11DC-4C7D-92D7-7CA2F80D0F80}">
      <dgm:prSet phldrT="[Text]"/>
      <dgm:spPr/>
      <dgm:t>
        <a:bodyPr/>
        <a:lstStyle/>
        <a:p>
          <a:r>
            <a:rPr lang="en-US" b="0" i="0" dirty="0" smtClean="0">
              <a:solidFill>
                <a:srgbClr val="404040"/>
              </a:solidFill>
              <a:latin typeface="Helvetica Light"/>
              <a:cs typeface="Helvetica Light"/>
            </a:rPr>
            <a:t>Application</a:t>
          </a:r>
          <a:endParaRPr lang="en-US" b="0" i="0" dirty="0">
            <a:solidFill>
              <a:srgbClr val="404040"/>
            </a:solidFill>
            <a:latin typeface="Helvetica Light"/>
            <a:cs typeface="Helvetica Light"/>
          </a:endParaRPr>
        </a:p>
      </dgm:t>
    </dgm:pt>
    <dgm:pt modelId="{427A0E51-B378-46AF-AE0F-22E487EF1DE9}" type="parTrans" cxnId="{5F6AF41F-FEC0-4054-B46D-84CC6C6E50BE}">
      <dgm:prSet/>
      <dgm:spPr/>
      <dgm:t>
        <a:bodyPr/>
        <a:lstStyle/>
        <a:p>
          <a:endParaRPr lang="en-US"/>
        </a:p>
      </dgm:t>
    </dgm:pt>
    <dgm:pt modelId="{75C9ECBD-EE02-40F2-B378-1DB94FCF9539}" type="sibTrans" cxnId="{5F6AF41F-FEC0-4054-B46D-84CC6C6E50BE}">
      <dgm:prSet/>
      <dgm:spPr/>
      <dgm:t>
        <a:bodyPr/>
        <a:lstStyle/>
        <a:p>
          <a:endParaRPr lang="en-US"/>
        </a:p>
      </dgm:t>
    </dgm:pt>
    <dgm:pt modelId="{77F7F07C-2A51-4BD3-A068-2012FE475C4E}">
      <dgm:prSet phldrT="[Text]"/>
      <dgm:spPr/>
      <dgm:t>
        <a:bodyPr/>
        <a:lstStyle/>
        <a:p>
          <a:r>
            <a:rPr lang="en-US" b="0" i="0" dirty="0" smtClean="0">
              <a:solidFill>
                <a:srgbClr val="404040"/>
              </a:solidFill>
              <a:latin typeface="Helvetica Light"/>
              <a:cs typeface="Helvetica Light"/>
            </a:rPr>
            <a:t>Review</a:t>
          </a:r>
          <a:endParaRPr lang="en-US" b="0" i="0" dirty="0">
            <a:solidFill>
              <a:srgbClr val="404040"/>
            </a:solidFill>
            <a:latin typeface="Helvetica Light"/>
            <a:cs typeface="Helvetica Light"/>
          </a:endParaRPr>
        </a:p>
      </dgm:t>
    </dgm:pt>
    <dgm:pt modelId="{C1BBB5A1-6CB0-407C-B0EE-9D1BD9FD2BE8}" type="parTrans" cxnId="{B927996B-0E52-426C-A134-08670B1EE3C9}">
      <dgm:prSet/>
      <dgm:spPr/>
      <dgm:t>
        <a:bodyPr/>
        <a:lstStyle/>
        <a:p>
          <a:endParaRPr lang="en-US"/>
        </a:p>
      </dgm:t>
    </dgm:pt>
    <dgm:pt modelId="{21E304D3-32C7-4930-9D8C-CAAA34E3A836}" type="sibTrans" cxnId="{B927996B-0E52-426C-A134-08670B1EE3C9}">
      <dgm:prSet/>
      <dgm:spPr/>
      <dgm:t>
        <a:bodyPr/>
        <a:lstStyle/>
        <a:p>
          <a:endParaRPr lang="en-US"/>
        </a:p>
      </dgm:t>
    </dgm:pt>
    <dgm:pt modelId="{51DFCE00-BE3D-4230-9CE6-B0E5CB159F95}">
      <dgm:prSet phldrT="[Text]"/>
      <dgm:spPr/>
      <dgm:t>
        <a:bodyPr/>
        <a:lstStyle/>
        <a:p>
          <a:r>
            <a:rPr lang="en-US" b="0" i="0" dirty="0" smtClean="0">
              <a:solidFill>
                <a:srgbClr val="404040"/>
              </a:solidFill>
              <a:latin typeface="Helvetica Light"/>
              <a:cs typeface="Helvetica Light"/>
            </a:rPr>
            <a:t>Installation</a:t>
          </a:r>
          <a:endParaRPr lang="en-US" b="0" i="0" dirty="0">
            <a:solidFill>
              <a:srgbClr val="404040"/>
            </a:solidFill>
            <a:latin typeface="Helvetica Light"/>
            <a:cs typeface="Helvetica Light"/>
          </a:endParaRPr>
        </a:p>
      </dgm:t>
    </dgm:pt>
    <dgm:pt modelId="{DC04188F-C728-4352-8C7C-DB4735736025}" type="parTrans" cxnId="{F48C500C-DC56-445E-90BC-65B3DBAD1929}">
      <dgm:prSet/>
      <dgm:spPr/>
      <dgm:t>
        <a:bodyPr/>
        <a:lstStyle/>
        <a:p>
          <a:endParaRPr lang="en-US"/>
        </a:p>
      </dgm:t>
    </dgm:pt>
    <dgm:pt modelId="{E7FE3ADC-10F2-4532-8C90-39F00963E092}" type="sibTrans" cxnId="{F48C500C-DC56-445E-90BC-65B3DBAD1929}">
      <dgm:prSet/>
      <dgm:spPr/>
      <dgm:t>
        <a:bodyPr/>
        <a:lstStyle/>
        <a:p>
          <a:endParaRPr lang="en-US"/>
        </a:p>
      </dgm:t>
    </dgm:pt>
    <dgm:pt modelId="{58A09085-9EB7-4543-B1C7-412F563D175F}">
      <dgm:prSet phldrT="[Text]"/>
      <dgm:spPr/>
      <dgm:t>
        <a:bodyPr/>
        <a:lstStyle/>
        <a:p>
          <a:r>
            <a:rPr lang="en-US" b="0" i="0" dirty="0" smtClean="0">
              <a:solidFill>
                <a:srgbClr val="404040"/>
              </a:solidFill>
              <a:latin typeface="Helvetica Light"/>
              <a:cs typeface="Helvetica Light"/>
            </a:rPr>
            <a:t>Tracking</a:t>
          </a:r>
          <a:endParaRPr lang="en-US" b="0" i="0" dirty="0">
            <a:solidFill>
              <a:srgbClr val="404040"/>
            </a:solidFill>
            <a:latin typeface="Helvetica Light"/>
            <a:cs typeface="Helvetica Light"/>
          </a:endParaRPr>
        </a:p>
      </dgm:t>
    </dgm:pt>
    <dgm:pt modelId="{90F7E44F-D1CA-455B-AC5E-FE663CD6AF69}" type="parTrans" cxnId="{C3E1BBCB-9F84-4667-8A7E-BA5EA21928CD}">
      <dgm:prSet/>
      <dgm:spPr/>
      <dgm:t>
        <a:bodyPr/>
        <a:lstStyle/>
        <a:p>
          <a:endParaRPr lang="en-US"/>
        </a:p>
      </dgm:t>
    </dgm:pt>
    <dgm:pt modelId="{3E18BF15-54E1-4EB0-A03B-A887D663E8AD}" type="sibTrans" cxnId="{C3E1BBCB-9F84-4667-8A7E-BA5EA21928CD}">
      <dgm:prSet/>
      <dgm:spPr/>
      <dgm:t>
        <a:bodyPr/>
        <a:lstStyle/>
        <a:p>
          <a:endParaRPr lang="en-US"/>
        </a:p>
      </dgm:t>
    </dgm:pt>
    <dgm:pt modelId="{CC0D24A9-CBE8-EC4D-A9F1-83EA8F3129EA}">
      <dgm:prSet phldrT="[Text]"/>
      <dgm:spPr/>
      <dgm:t>
        <a:bodyPr/>
        <a:lstStyle/>
        <a:p>
          <a:r>
            <a:rPr lang="en-US" dirty="0" smtClean="0">
              <a:latin typeface="Helvetica"/>
              <a:cs typeface="Helvetica"/>
            </a:rPr>
            <a:t>1.</a:t>
          </a:r>
          <a:endParaRPr lang="en-US" dirty="0">
            <a:latin typeface="Helvetica"/>
            <a:cs typeface="Helvetica"/>
          </a:endParaRPr>
        </a:p>
      </dgm:t>
    </dgm:pt>
    <dgm:pt modelId="{0F3D42EE-1EBC-3E49-8A6F-78D4B20E346D}" type="parTrans" cxnId="{2A88D9A8-C408-684D-BC79-F8EAC694282B}">
      <dgm:prSet/>
      <dgm:spPr/>
      <dgm:t>
        <a:bodyPr/>
        <a:lstStyle/>
        <a:p>
          <a:endParaRPr lang="en-US"/>
        </a:p>
      </dgm:t>
    </dgm:pt>
    <dgm:pt modelId="{E22A3516-BBBE-0040-8D73-A42E94770DD1}" type="sibTrans" cxnId="{2A88D9A8-C408-684D-BC79-F8EAC694282B}">
      <dgm:prSet/>
      <dgm:spPr/>
      <dgm:t>
        <a:bodyPr/>
        <a:lstStyle/>
        <a:p>
          <a:endParaRPr lang="en-US"/>
        </a:p>
      </dgm:t>
    </dgm:pt>
    <dgm:pt modelId="{72E82D07-3AC5-1942-9DD3-FDE8C54C24D7}">
      <dgm:prSet phldrT="[Text]"/>
      <dgm:spPr/>
      <dgm:t>
        <a:bodyPr/>
        <a:lstStyle/>
        <a:p>
          <a:r>
            <a:rPr lang="en-US" dirty="0" smtClean="0">
              <a:latin typeface="Helvetica"/>
              <a:cs typeface="Helvetica"/>
            </a:rPr>
            <a:t>2.</a:t>
          </a:r>
          <a:endParaRPr lang="en-US" dirty="0">
            <a:latin typeface="Helvetica"/>
            <a:cs typeface="Helvetica"/>
          </a:endParaRPr>
        </a:p>
      </dgm:t>
    </dgm:pt>
    <dgm:pt modelId="{567F1C37-D2FF-E548-A9E7-688EA3D92BEF}" type="parTrans" cxnId="{C3803880-E085-6246-A804-61733715349C}">
      <dgm:prSet/>
      <dgm:spPr/>
      <dgm:t>
        <a:bodyPr/>
        <a:lstStyle/>
        <a:p>
          <a:endParaRPr lang="en-US"/>
        </a:p>
      </dgm:t>
    </dgm:pt>
    <dgm:pt modelId="{7AAA2BC3-E841-EC40-A1B5-4E71290B0310}" type="sibTrans" cxnId="{C3803880-E085-6246-A804-61733715349C}">
      <dgm:prSet/>
      <dgm:spPr/>
      <dgm:t>
        <a:bodyPr/>
        <a:lstStyle/>
        <a:p>
          <a:endParaRPr lang="en-US"/>
        </a:p>
      </dgm:t>
    </dgm:pt>
    <dgm:pt modelId="{A23996C7-AA00-9F4E-8BF4-ECDA29A791E6}">
      <dgm:prSet phldrT="[Text]"/>
      <dgm:spPr/>
      <dgm:t>
        <a:bodyPr/>
        <a:lstStyle/>
        <a:p>
          <a:r>
            <a:rPr lang="en-US" dirty="0" smtClean="0">
              <a:latin typeface="Helvetica"/>
              <a:cs typeface="Helvetica"/>
            </a:rPr>
            <a:t>3.</a:t>
          </a:r>
          <a:endParaRPr lang="en-US" dirty="0">
            <a:latin typeface="Helvetica"/>
            <a:cs typeface="Helvetica"/>
          </a:endParaRPr>
        </a:p>
      </dgm:t>
    </dgm:pt>
    <dgm:pt modelId="{5687D8EB-028C-A642-9F5C-8E375C4C925F}" type="parTrans" cxnId="{A343B008-B41D-F949-A466-B6979CE916D4}">
      <dgm:prSet/>
      <dgm:spPr/>
      <dgm:t>
        <a:bodyPr/>
        <a:lstStyle/>
        <a:p>
          <a:endParaRPr lang="en-US"/>
        </a:p>
      </dgm:t>
    </dgm:pt>
    <dgm:pt modelId="{A5062917-8A54-A541-BDF5-2A173F23F4C6}" type="sibTrans" cxnId="{A343B008-B41D-F949-A466-B6979CE916D4}">
      <dgm:prSet/>
      <dgm:spPr/>
      <dgm:t>
        <a:bodyPr/>
        <a:lstStyle/>
        <a:p>
          <a:endParaRPr lang="en-US"/>
        </a:p>
      </dgm:t>
    </dgm:pt>
    <dgm:pt modelId="{949A8646-735B-B046-A440-3768184B87A9}">
      <dgm:prSet phldrT="[Text]"/>
      <dgm:spPr/>
      <dgm:t>
        <a:bodyPr/>
        <a:lstStyle/>
        <a:p>
          <a:r>
            <a:rPr lang="en-US" dirty="0" smtClean="0">
              <a:latin typeface="Helvetica"/>
              <a:cs typeface="Helvetica"/>
            </a:rPr>
            <a:t>4.</a:t>
          </a:r>
          <a:endParaRPr lang="en-US" dirty="0">
            <a:latin typeface="Helvetica"/>
            <a:cs typeface="Helvetica"/>
          </a:endParaRPr>
        </a:p>
      </dgm:t>
    </dgm:pt>
    <dgm:pt modelId="{82DC0C79-9135-4F45-894C-6A359B198639}" type="parTrans" cxnId="{55923F9D-ECE5-E145-83E7-75C2B38B09E4}">
      <dgm:prSet/>
      <dgm:spPr/>
      <dgm:t>
        <a:bodyPr/>
        <a:lstStyle/>
        <a:p>
          <a:endParaRPr lang="en-US"/>
        </a:p>
      </dgm:t>
    </dgm:pt>
    <dgm:pt modelId="{7F95BA14-149A-7343-9EE3-7049A073749C}" type="sibTrans" cxnId="{55923F9D-ECE5-E145-83E7-75C2B38B09E4}">
      <dgm:prSet/>
      <dgm:spPr/>
      <dgm:t>
        <a:bodyPr/>
        <a:lstStyle/>
        <a:p>
          <a:endParaRPr lang="en-US"/>
        </a:p>
      </dgm:t>
    </dgm:pt>
    <dgm:pt modelId="{066DB953-9DD1-5941-9ACD-25F99A19F182}">
      <dgm:prSet phldrT="[Text]"/>
      <dgm:spPr/>
      <dgm:t>
        <a:bodyPr/>
        <a:lstStyle/>
        <a:p>
          <a:r>
            <a:rPr lang="en-US" dirty="0" smtClean="0">
              <a:latin typeface="Helvetica"/>
              <a:cs typeface="Helvetica"/>
            </a:rPr>
            <a:t>5.</a:t>
          </a:r>
          <a:endParaRPr lang="en-US" dirty="0">
            <a:latin typeface="Helvetica"/>
            <a:cs typeface="Helvetica"/>
          </a:endParaRPr>
        </a:p>
      </dgm:t>
    </dgm:pt>
    <dgm:pt modelId="{50E4ADC5-1269-424A-B0D4-03BF3032DDA2}" type="parTrans" cxnId="{D40DCF21-5DB6-6E48-A3A6-FE8212EA182A}">
      <dgm:prSet/>
      <dgm:spPr/>
      <dgm:t>
        <a:bodyPr/>
        <a:lstStyle/>
        <a:p>
          <a:endParaRPr lang="en-US"/>
        </a:p>
      </dgm:t>
    </dgm:pt>
    <dgm:pt modelId="{49D2043E-C800-1549-8349-7006609EF416}" type="sibTrans" cxnId="{D40DCF21-5DB6-6E48-A3A6-FE8212EA182A}">
      <dgm:prSet/>
      <dgm:spPr/>
      <dgm:t>
        <a:bodyPr/>
        <a:lstStyle/>
        <a:p>
          <a:endParaRPr lang="en-US"/>
        </a:p>
      </dgm:t>
    </dgm:pt>
    <dgm:pt modelId="{AB43105F-A9AD-B64D-BCC7-5D8D0BEB1F77}" type="pres">
      <dgm:prSet presAssocID="{6154624C-394A-44DD-B830-CA96E7F1B1C7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AB2515BA-9D97-6A4E-A3FB-9862DC03A45E}" type="pres">
      <dgm:prSet presAssocID="{CC0D24A9-CBE8-EC4D-A9F1-83EA8F3129EA}" presName="horFlow" presStyleCnt="0"/>
      <dgm:spPr/>
    </dgm:pt>
    <dgm:pt modelId="{E00A6D4F-E379-6444-ABC6-4C12B72D15E4}" type="pres">
      <dgm:prSet presAssocID="{CC0D24A9-CBE8-EC4D-A9F1-83EA8F3129EA}" presName="bigChev" presStyleLbl="node1" presStyleIdx="0" presStyleCnt="5" custScaleX="46670"/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0CFD3E03-EF02-A24B-BF08-6B1F0F351E04}" type="pres">
      <dgm:prSet presAssocID="{1A4B1422-4EBF-48E9-A7D0-4E8D9091363A}" presName="parTrans" presStyleCnt="0"/>
      <dgm:spPr/>
    </dgm:pt>
    <dgm:pt modelId="{422154F3-7F89-2E49-8C02-557864CC10AA}" type="pres">
      <dgm:prSet presAssocID="{71E70298-67C9-477A-B538-338B8118165A}" presName="node" presStyleLbl="alignAccFollowNode1" presStyleIdx="0" presStyleCnt="5" custScaleX="147926" custLinFactX="3387" custLinFactNeighborX="100000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B31FD2C-DC80-8440-9272-83B48E690DEA}" type="pres">
      <dgm:prSet presAssocID="{CC0D24A9-CBE8-EC4D-A9F1-83EA8F3129EA}" presName="vSp" presStyleCnt="0"/>
      <dgm:spPr/>
    </dgm:pt>
    <dgm:pt modelId="{1742F5F2-B536-8446-B115-16E77C48EC9C}" type="pres">
      <dgm:prSet presAssocID="{72E82D07-3AC5-1942-9DD3-FDE8C54C24D7}" presName="horFlow" presStyleCnt="0"/>
      <dgm:spPr/>
    </dgm:pt>
    <dgm:pt modelId="{E7F5A61D-6C62-9F4E-AFBB-21BBA26CE3C8}" type="pres">
      <dgm:prSet presAssocID="{72E82D07-3AC5-1942-9DD3-FDE8C54C24D7}" presName="bigChev" presStyleLbl="node1" presStyleIdx="1" presStyleCnt="5" custScaleX="46670"/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19781009-3E9B-3741-BE20-F766E5ED6724}" type="pres">
      <dgm:prSet presAssocID="{427A0E51-B378-46AF-AE0F-22E487EF1DE9}" presName="parTrans" presStyleCnt="0"/>
      <dgm:spPr/>
    </dgm:pt>
    <dgm:pt modelId="{17FF572B-C4FC-5740-A518-ECA44F5440D8}" type="pres">
      <dgm:prSet presAssocID="{E8E9C0BC-11DC-4C7D-92D7-7CA2F80D0F80}" presName="node" presStyleLbl="alignAccFollowNode1" presStyleIdx="1" presStyleCnt="5" custScaleX="147926" custLinFactX="3387" custLinFactNeighborX="100000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F009165-A223-1849-8FCB-0EBF07A09E45}" type="pres">
      <dgm:prSet presAssocID="{72E82D07-3AC5-1942-9DD3-FDE8C54C24D7}" presName="vSp" presStyleCnt="0"/>
      <dgm:spPr/>
    </dgm:pt>
    <dgm:pt modelId="{C50FAEBF-D9D2-9F40-B8B9-93A8E57D4743}" type="pres">
      <dgm:prSet presAssocID="{A23996C7-AA00-9F4E-8BF4-ECDA29A791E6}" presName="horFlow" presStyleCnt="0"/>
      <dgm:spPr/>
    </dgm:pt>
    <dgm:pt modelId="{B3385B55-15EB-654B-812C-4AE075B8A175}" type="pres">
      <dgm:prSet presAssocID="{A23996C7-AA00-9F4E-8BF4-ECDA29A791E6}" presName="bigChev" presStyleLbl="node1" presStyleIdx="2" presStyleCnt="5" custScaleX="46670"/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6400D508-E07C-D843-9579-4A0DBB79FC70}" type="pres">
      <dgm:prSet presAssocID="{C1BBB5A1-6CB0-407C-B0EE-9D1BD9FD2BE8}" presName="parTrans" presStyleCnt="0"/>
      <dgm:spPr/>
    </dgm:pt>
    <dgm:pt modelId="{78455C04-96AA-0D4F-8B6F-5C8EACC7A9A0}" type="pres">
      <dgm:prSet presAssocID="{77F7F07C-2A51-4BD3-A068-2012FE475C4E}" presName="node" presStyleLbl="alignAccFollowNode1" presStyleIdx="2" presStyleCnt="5" custScaleX="147926" custLinFactX="3387" custLinFactNeighborX="100000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0C77907-6309-964E-8B9A-44D9F8CC401A}" type="pres">
      <dgm:prSet presAssocID="{A23996C7-AA00-9F4E-8BF4-ECDA29A791E6}" presName="vSp" presStyleCnt="0"/>
      <dgm:spPr/>
    </dgm:pt>
    <dgm:pt modelId="{9C814513-F1FE-4C41-BD76-90B47190E277}" type="pres">
      <dgm:prSet presAssocID="{949A8646-735B-B046-A440-3768184B87A9}" presName="horFlow" presStyleCnt="0"/>
      <dgm:spPr/>
    </dgm:pt>
    <dgm:pt modelId="{80899C22-E6E5-B043-AE67-9BB9489188B0}" type="pres">
      <dgm:prSet presAssocID="{949A8646-735B-B046-A440-3768184B87A9}" presName="bigChev" presStyleLbl="node1" presStyleIdx="3" presStyleCnt="5" custScaleX="46670"/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D9FA60E8-4E3D-8F41-B2CC-A1822778A075}" type="pres">
      <dgm:prSet presAssocID="{DC04188F-C728-4352-8C7C-DB4735736025}" presName="parTrans" presStyleCnt="0"/>
      <dgm:spPr/>
    </dgm:pt>
    <dgm:pt modelId="{498B11EE-55EA-1A4F-9AE5-3B105C3F6221}" type="pres">
      <dgm:prSet presAssocID="{51DFCE00-BE3D-4230-9CE6-B0E5CB159F95}" presName="node" presStyleLbl="alignAccFollowNode1" presStyleIdx="3" presStyleCnt="5" custScaleX="147926" custLinFactX="3387" custLinFactNeighborX="100000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8E50944F-4AFE-4B42-A378-AD382A823D06}" type="pres">
      <dgm:prSet presAssocID="{949A8646-735B-B046-A440-3768184B87A9}" presName="vSp" presStyleCnt="0"/>
      <dgm:spPr/>
    </dgm:pt>
    <dgm:pt modelId="{54F2F143-996B-DE42-8013-138649A0C287}" type="pres">
      <dgm:prSet presAssocID="{066DB953-9DD1-5941-9ACD-25F99A19F182}" presName="horFlow" presStyleCnt="0"/>
      <dgm:spPr/>
    </dgm:pt>
    <dgm:pt modelId="{1763C77C-F839-4141-A93A-311414DACF3B}" type="pres">
      <dgm:prSet presAssocID="{066DB953-9DD1-5941-9ACD-25F99A19F182}" presName="bigChev" presStyleLbl="node1" presStyleIdx="4" presStyleCnt="5" custScaleX="46670"/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A3EDD290-9397-624B-8096-41249148E091}" type="pres">
      <dgm:prSet presAssocID="{90F7E44F-D1CA-455B-AC5E-FE663CD6AF69}" presName="parTrans" presStyleCnt="0"/>
      <dgm:spPr/>
    </dgm:pt>
    <dgm:pt modelId="{D45D67DA-6586-C742-88FC-DC213B82EAC9}" type="pres">
      <dgm:prSet presAssocID="{58A09085-9EB7-4543-B1C7-412F563D175F}" presName="node" presStyleLbl="alignAccFollowNode1" presStyleIdx="4" presStyleCnt="5" custScaleX="147926" custLinFactX="3387" custLinFactNeighborX="100000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</dgm:ptLst>
  <dgm:cxnLst>
    <dgm:cxn modelId="{B4CA9A9D-4535-495E-9568-F6D3B3D9C331}" srcId="{CC0D24A9-CBE8-EC4D-A9F1-83EA8F3129EA}" destId="{71E70298-67C9-477A-B538-338B8118165A}" srcOrd="0" destOrd="0" parTransId="{1A4B1422-4EBF-48E9-A7D0-4E8D9091363A}" sibTransId="{805C88EF-1CA3-4F2F-87FF-9C6D849795FB}"/>
    <dgm:cxn modelId="{DD5DB1D2-310E-0349-B1D4-B9CF00BD3A72}" type="presOf" srcId="{949A8646-735B-B046-A440-3768184B87A9}" destId="{80899C22-E6E5-B043-AE67-9BB9489188B0}" srcOrd="0" destOrd="0" presId="urn:microsoft.com/office/officeart/2005/8/layout/lProcess3"/>
    <dgm:cxn modelId="{F48C500C-DC56-445E-90BC-65B3DBAD1929}" srcId="{949A8646-735B-B046-A440-3768184B87A9}" destId="{51DFCE00-BE3D-4230-9CE6-B0E5CB159F95}" srcOrd="0" destOrd="0" parTransId="{DC04188F-C728-4352-8C7C-DB4735736025}" sibTransId="{E7FE3ADC-10F2-4532-8C90-39F00963E092}"/>
    <dgm:cxn modelId="{5F6AF41F-FEC0-4054-B46D-84CC6C6E50BE}" srcId="{72E82D07-3AC5-1942-9DD3-FDE8C54C24D7}" destId="{E8E9C0BC-11DC-4C7D-92D7-7CA2F80D0F80}" srcOrd="0" destOrd="0" parTransId="{427A0E51-B378-46AF-AE0F-22E487EF1DE9}" sibTransId="{75C9ECBD-EE02-40F2-B378-1DB94FCF9539}"/>
    <dgm:cxn modelId="{55923F9D-ECE5-E145-83E7-75C2B38B09E4}" srcId="{6154624C-394A-44DD-B830-CA96E7F1B1C7}" destId="{949A8646-735B-B046-A440-3768184B87A9}" srcOrd="3" destOrd="0" parTransId="{82DC0C79-9135-4F45-894C-6A359B198639}" sibTransId="{7F95BA14-149A-7343-9EE3-7049A073749C}"/>
    <dgm:cxn modelId="{99FBCB01-2EFB-8E46-9B93-1114C4B4F143}" type="presOf" srcId="{51DFCE00-BE3D-4230-9CE6-B0E5CB159F95}" destId="{498B11EE-55EA-1A4F-9AE5-3B105C3F6221}" srcOrd="0" destOrd="0" presId="urn:microsoft.com/office/officeart/2005/8/layout/lProcess3"/>
    <dgm:cxn modelId="{33B09250-948C-764E-BBFF-3B66142B9FBA}" type="presOf" srcId="{A23996C7-AA00-9F4E-8BF4-ECDA29A791E6}" destId="{B3385B55-15EB-654B-812C-4AE075B8A175}" srcOrd="0" destOrd="0" presId="urn:microsoft.com/office/officeart/2005/8/layout/lProcess3"/>
    <dgm:cxn modelId="{2A88D9A8-C408-684D-BC79-F8EAC694282B}" srcId="{6154624C-394A-44DD-B830-CA96E7F1B1C7}" destId="{CC0D24A9-CBE8-EC4D-A9F1-83EA8F3129EA}" srcOrd="0" destOrd="0" parTransId="{0F3D42EE-1EBC-3E49-8A6F-78D4B20E346D}" sibTransId="{E22A3516-BBBE-0040-8D73-A42E94770DD1}"/>
    <dgm:cxn modelId="{CE753BE8-A7DC-FE49-8478-9E68AE6BC5A8}" type="presOf" srcId="{6154624C-394A-44DD-B830-CA96E7F1B1C7}" destId="{AB43105F-A9AD-B64D-BCC7-5D8D0BEB1F77}" srcOrd="0" destOrd="0" presId="urn:microsoft.com/office/officeart/2005/8/layout/lProcess3"/>
    <dgm:cxn modelId="{D13710F2-28B5-9341-83CA-CAE01708E0EF}" type="presOf" srcId="{58A09085-9EB7-4543-B1C7-412F563D175F}" destId="{D45D67DA-6586-C742-88FC-DC213B82EAC9}" srcOrd="0" destOrd="0" presId="urn:microsoft.com/office/officeart/2005/8/layout/lProcess3"/>
    <dgm:cxn modelId="{8FB613BF-B081-7C45-8610-4ADA2E2BE54B}" type="presOf" srcId="{CC0D24A9-CBE8-EC4D-A9F1-83EA8F3129EA}" destId="{E00A6D4F-E379-6444-ABC6-4C12B72D15E4}" srcOrd="0" destOrd="0" presId="urn:microsoft.com/office/officeart/2005/8/layout/lProcess3"/>
    <dgm:cxn modelId="{281A4E3A-38FB-3B4F-B138-B00D39820DA8}" type="presOf" srcId="{E8E9C0BC-11DC-4C7D-92D7-7CA2F80D0F80}" destId="{17FF572B-C4FC-5740-A518-ECA44F5440D8}" srcOrd="0" destOrd="0" presId="urn:microsoft.com/office/officeart/2005/8/layout/lProcess3"/>
    <dgm:cxn modelId="{C3803880-E085-6246-A804-61733715349C}" srcId="{6154624C-394A-44DD-B830-CA96E7F1B1C7}" destId="{72E82D07-3AC5-1942-9DD3-FDE8C54C24D7}" srcOrd="1" destOrd="0" parTransId="{567F1C37-D2FF-E548-A9E7-688EA3D92BEF}" sibTransId="{7AAA2BC3-E841-EC40-A1B5-4E71290B0310}"/>
    <dgm:cxn modelId="{D40DCF21-5DB6-6E48-A3A6-FE8212EA182A}" srcId="{6154624C-394A-44DD-B830-CA96E7F1B1C7}" destId="{066DB953-9DD1-5941-9ACD-25F99A19F182}" srcOrd="4" destOrd="0" parTransId="{50E4ADC5-1269-424A-B0D4-03BF3032DDA2}" sibTransId="{49D2043E-C800-1549-8349-7006609EF416}"/>
    <dgm:cxn modelId="{05A1F191-64C9-F745-B6D6-E7C7FBC0D2E4}" type="presOf" srcId="{066DB953-9DD1-5941-9ACD-25F99A19F182}" destId="{1763C77C-F839-4141-A93A-311414DACF3B}" srcOrd="0" destOrd="0" presId="urn:microsoft.com/office/officeart/2005/8/layout/lProcess3"/>
    <dgm:cxn modelId="{38FB1B9A-93F6-6143-95FD-D6AF53560CB9}" type="presOf" srcId="{72E82D07-3AC5-1942-9DD3-FDE8C54C24D7}" destId="{E7F5A61D-6C62-9F4E-AFBB-21BBA26CE3C8}" srcOrd="0" destOrd="0" presId="urn:microsoft.com/office/officeart/2005/8/layout/lProcess3"/>
    <dgm:cxn modelId="{C8D80BAB-FAB8-9C49-8A6F-FE5521717BF6}" type="presOf" srcId="{71E70298-67C9-477A-B538-338B8118165A}" destId="{422154F3-7F89-2E49-8C02-557864CC10AA}" srcOrd="0" destOrd="0" presId="urn:microsoft.com/office/officeart/2005/8/layout/lProcess3"/>
    <dgm:cxn modelId="{A343B008-B41D-F949-A466-B6979CE916D4}" srcId="{6154624C-394A-44DD-B830-CA96E7F1B1C7}" destId="{A23996C7-AA00-9F4E-8BF4-ECDA29A791E6}" srcOrd="2" destOrd="0" parTransId="{5687D8EB-028C-A642-9F5C-8E375C4C925F}" sibTransId="{A5062917-8A54-A541-BDF5-2A173F23F4C6}"/>
    <dgm:cxn modelId="{B927996B-0E52-426C-A134-08670B1EE3C9}" srcId="{A23996C7-AA00-9F4E-8BF4-ECDA29A791E6}" destId="{77F7F07C-2A51-4BD3-A068-2012FE475C4E}" srcOrd="0" destOrd="0" parTransId="{C1BBB5A1-6CB0-407C-B0EE-9D1BD9FD2BE8}" sibTransId="{21E304D3-32C7-4930-9D8C-CAAA34E3A836}"/>
    <dgm:cxn modelId="{C3E1BBCB-9F84-4667-8A7E-BA5EA21928CD}" srcId="{066DB953-9DD1-5941-9ACD-25F99A19F182}" destId="{58A09085-9EB7-4543-B1C7-412F563D175F}" srcOrd="0" destOrd="0" parTransId="{90F7E44F-D1CA-455B-AC5E-FE663CD6AF69}" sibTransId="{3E18BF15-54E1-4EB0-A03B-A887D663E8AD}"/>
    <dgm:cxn modelId="{CF79C8EF-4E1B-C446-9646-EAFCEBB2D87F}" type="presOf" srcId="{77F7F07C-2A51-4BD3-A068-2012FE475C4E}" destId="{78455C04-96AA-0D4F-8B6F-5C8EACC7A9A0}" srcOrd="0" destOrd="0" presId="urn:microsoft.com/office/officeart/2005/8/layout/lProcess3"/>
    <dgm:cxn modelId="{B8CD8D7C-5DBE-C84F-BBE0-1407D3DB5C15}" type="presParOf" srcId="{AB43105F-A9AD-B64D-BCC7-5D8D0BEB1F77}" destId="{AB2515BA-9D97-6A4E-A3FB-9862DC03A45E}" srcOrd="0" destOrd="0" presId="urn:microsoft.com/office/officeart/2005/8/layout/lProcess3"/>
    <dgm:cxn modelId="{3E645852-6F66-AE43-95C9-C2071C8189E6}" type="presParOf" srcId="{AB2515BA-9D97-6A4E-A3FB-9862DC03A45E}" destId="{E00A6D4F-E379-6444-ABC6-4C12B72D15E4}" srcOrd="0" destOrd="0" presId="urn:microsoft.com/office/officeart/2005/8/layout/lProcess3"/>
    <dgm:cxn modelId="{C2C812DA-965E-BD4E-A5DF-BB9D6A8930A4}" type="presParOf" srcId="{AB2515BA-9D97-6A4E-A3FB-9862DC03A45E}" destId="{0CFD3E03-EF02-A24B-BF08-6B1F0F351E04}" srcOrd="1" destOrd="0" presId="urn:microsoft.com/office/officeart/2005/8/layout/lProcess3"/>
    <dgm:cxn modelId="{F837D380-FBEC-9D40-878B-F2522F2A90D0}" type="presParOf" srcId="{AB2515BA-9D97-6A4E-A3FB-9862DC03A45E}" destId="{422154F3-7F89-2E49-8C02-557864CC10AA}" srcOrd="2" destOrd="0" presId="urn:microsoft.com/office/officeart/2005/8/layout/lProcess3"/>
    <dgm:cxn modelId="{E213BED3-2A3C-CA4D-BD10-F90551EDFCD4}" type="presParOf" srcId="{AB43105F-A9AD-B64D-BCC7-5D8D0BEB1F77}" destId="{7B31FD2C-DC80-8440-9272-83B48E690DEA}" srcOrd="1" destOrd="0" presId="urn:microsoft.com/office/officeart/2005/8/layout/lProcess3"/>
    <dgm:cxn modelId="{29817643-E906-5B4B-9418-0B76A6C52190}" type="presParOf" srcId="{AB43105F-A9AD-B64D-BCC7-5D8D0BEB1F77}" destId="{1742F5F2-B536-8446-B115-16E77C48EC9C}" srcOrd="2" destOrd="0" presId="urn:microsoft.com/office/officeart/2005/8/layout/lProcess3"/>
    <dgm:cxn modelId="{B8C46190-EBE9-5E4E-BCAA-9CC634F07494}" type="presParOf" srcId="{1742F5F2-B536-8446-B115-16E77C48EC9C}" destId="{E7F5A61D-6C62-9F4E-AFBB-21BBA26CE3C8}" srcOrd="0" destOrd="0" presId="urn:microsoft.com/office/officeart/2005/8/layout/lProcess3"/>
    <dgm:cxn modelId="{CFB601CD-6761-D54D-B5CB-202AC1E50DA6}" type="presParOf" srcId="{1742F5F2-B536-8446-B115-16E77C48EC9C}" destId="{19781009-3E9B-3741-BE20-F766E5ED6724}" srcOrd="1" destOrd="0" presId="urn:microsoft.com/office/officeart/2005/8/layout/lProcess3"/>
    <dgm:cxn modelId="{B5A87098-1AF9-C44D-ACA7-C109338BAB23}" type="presParOf" srcId="{1742F5F2-B536-8446-B115-16E77C48EC9C}" destId="{17FF572B-C4FC-5740-A518-ECA44F5440D8}" srcOrd="2" destOrd="0" presId="urn:microsoft.com/office/officeart/2005/8/layout/lProcess3"/>
    <dgm:cxn modelId="{3FCB5FB8-44EA-3743-8AC6-8F5495253F91}" type="presParOf" srcId="{AB43105F-A9AD-B64D-BCC7-5D8D0BEB1F77}" destId="{4F009165-A223-1849-8FCB-0EBF07A09E45}" srcOrd="3" destOrd="0" presId="urn:microsoft.com/office/officeart/2005/8/layout/lProcess3"/>
    <dgm:cxn modelId="{10577FF1-D7DB-0146-9E9E-42E4257BBE08}" type="presParOf" srcId="{AB43105F-A9AD-B64D-BCC7-5D8D0BEB1F77}" destId="{C50FAEBF-D9D2-9F40-B8B9-93A8E57D4743}" srcOrd="4" destOrd="0" presId="urn:microsoft.com/office/officeart/2005/8/layout/lProcess3"/>
    <dgm:cxn modelId="{61A5CFDC-7188-D04A-A81E-91CC421726D1}" type="presParOf" srcId="{C50FAEBF-D9D2-9F40-B8B9-93A8E57D4743}" destId="{B3385B55-15EB-654B-812C-4AE075B8A175}" srcOrd="0" destOrd="0" presId="urn:microsoft.com/office/officeart/2005/8/layout/lProcess3"/>
    <dgm:cxn modelId="{23CC5B97-1A6D-154D-8781-EDD458A223C8}" type="presParOf" srcId="{C50FAEBF-D9D2-9F40-B8B9-93A8E57D4743}" destId="{6400D508-E07C-D843-9579-4A0DBB79FC70}" srcOrd="1" destOrd="0" presId="urn:microsoft.com/office/officeart/2005/8/layout/lProcess3"/>
    <dgm:cxn modelId="{695E0A33-C7FE-064F-8199-8EA412C9D18A}" type="presParOf" srcId="{C50FAEBF-D9D2-9F40-B8B9-93A8E57D4743}" destId="{78455C04-96AA-0D4F-8B6F-5C8EACC7A9A0}" srcOrd="2" destOrd="0" presId="urn:microsoft.com/office/officeart/2005/8/layout/lProcess3"/>
    <dgm:cxn modelId="{72E17402-9B6E-5B4B-9813-0741E7AA18C9}" type="presParOf" srcId="{AB43105F-A9AD-B64D-BCC7-5D8D0BEB1F77}" destId="{F0C77907-6309-964E-8B9A-44D9F8CC401A}" srcOrd="5" destOrd="0" presId="urn:microsoft.com/office/officeart/2005/8/layout/lProcess3"/>
    <dgm:cxn modelId="{36E0B43D-F269-8540-ABCD-1579ADFA5FC6}" type="presParOf" srcId="{AB43105F-A9AD-B64D-BCC7-5D8D0BEB1F77}" destId="{9C814513-F1FE-4C41-BD76-90B47190E277}" srcOrd="6" destOrd="0" presId="urn:microsoft.com/office/officeart/2005/8/layout/lProcess3"/>
    <dgm:cxn modelId="{51561F3F-AF9D-6948-86FA-8911A2C64DB1}" type="presParOf" srcId="{9C814513-F1FE-4C41-BD76-90B47190E277}" destId="{80899C22-E6E5-B043-AE67-9BB9489188B0}" srcOrd="0" destOrd="0" presId="urn:microsoft.com/office/officeart/2005/8/layout/lProcess3"/>
    <dgm:cxn modelId="{31088B23-A6C5-1443-89EB-8BEA04C78FF9}" type="presParOf" srcId="{9C814513-F1FE-4C41-BD76-90B47190E277}" destId="{D9FA60E8-4E3D-8F41-B2CC-A1822778A075}" srcOrd="1" destOrd="0" presId="urn:microsoft.com/office/officeart/2005/8/layout/lProcess3"/>
    <dgm:cxn modelId="{714656BC-AFF0-5F46-86CE-F688BD9FD915}" type="presParOf" srcId="{9C814513-F1FE-4C41-BD76-90B47190E277}" destId="{498B11EE-55EA-1A4F-9AE5-3B105C3F6221}" srcOrd="2" destOrd="0" presId="urn:microsoft.com/office/officeart/2005/8/layout/lProcess3"/>
    <dgm:cxn modelId="{5A6179D5-E699-F04F-B869-DA072EFC51E5}" type="presParOf" srcId="{AB43105F-A9AD-B64D-BCC7-5D8D0BEB1F77}" destId="{8E50944F-4AFE-4B42-A378-AD382A823D06}" srcOrd="7" destOrd="0" presId="urn:microsoft.com/office/officeart/2005/8/layout/lProcess3"/>
    <dgm:cxn modelId="{C154EF7A-7939-2949-B013-454E4C1AF980}" type="presParOf" srcId="{AB43105F-A9AD-B64D-BCC7-5D8D0BEB1F77}" destId="{54F2F143-996B-DE42-8013-138649A0C287}" srcOrd="8" destOrd="0" presId="urn:microsoft.com/office/officeart/2005/8/layout/lProcess3"/>
    <dgm:cxn modelId="{29EEF2CB-44AB-104C-9EF2-3C379852B82D}" type="presParOf" srcId="{54F2F143-996B-DE42-8013-138649A0C287}" destId="{1763C77C-F839-4141-A93A-311414DACF3B}" srcOrd="0" destOrd="0" presId="urn:microsoft.com/office/officeart/2005/8/layout/lProcess3"/>
    <dgm:cxn modelId="{97BF1CA3-8009-0140-9AF8-9F054FE7EA16}" type="presParOf" srcId="{54F2F143-996B-DE42-8013-138649A0C287}" destId="{A3EDD290-9397-624B-8096-41249148E091}" srcOrd="1" destOrd="0" presId="urn:microsoft.com/office/officeart/2005/8/layout/lProcess3"/>
    <dgm:cxn modelId="{36DC65DF-810F-E34E-A4E9-D5785FCF0B64}" type="presParOf" srcId="{54F2F143-996B-DE42-8013-138649A0C287}" destId="{D45D67DA-6586-C742-88FC-DC213B82EAC9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57F82D-9E30-1643-93FE-60F80DF4DBBC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CA76D5-B91A-B343-9547-B35CF02069A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87292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tiff"/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9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9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025597" y="2410178"/>
            <a:ext cx="5373258" cy="530038"/>
          </a:xfrm>
          <a:prstGeom prst="rect">
            <a:avLst/>
          </a:prstGeom>
        </p:spPr>
        <p:txBody>
          <a:bodyPr/>
          <a:lstStyle>
            <a:lvl1pPr algn="l">
              <a:defRPr sz="3000" b="1">
                <a:solidFill>
                  <a:schemeClr val="tx1">
                    <a:lumMod val="75000"/>
                    <a:lumOff val="25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3025597" y="2940215"/>
            <a:ext cx="4040188" cy="315022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1800" b="0">
                <a:solidFill>
                  <a:schemeClr val="tx1">
                    <a:lumMod val="75000"/>
                    <a:lumOff val="25000"/>
                  </a:schemeClr>
                </a:solidFill>
                <a:latin typeface="Helvetica"/>
                <a:cs typeface="Helvetic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Date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3044982" y="3980431"/>
            <a:ext cx="4041775" cy="27973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600" b="0">
                <a:solidFill>
                  <a:schemeClr val="tx1">
                    <a:lumMod val="75000"/>
                    <a:lumOff val="25000"/>
                  </a:schemeClr>
                </a:solidFill>
                <a:latin typeface="Helvetica"/>
                <a:cs typeface="Helvetic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Presenters Name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CE26D08-DA12-4744-9C59-EFD2C5B8A8FA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53224A6-5725-BB43-A4CF-D0E049148C2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24293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0042" y="650047"/>
            <a:ext cx="6806749" cy="570042"/>
          </a:xfrm>
          <a:prstGeom prst="rect">
            <a:avLst/>
          </a:prstGeom>
        </p:spPr>
        <p:txBody>
          <a:bodyPr/>
          <a:lstStyle>
            <a:lvl1pPr algn="l">
              <a:defRPr sz="3000" b="1">
                <a:solidFill>
                  <a:srgbClr val="404040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0016" y="1600200"/>
            <a:ext cx="7846775" cy="452596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rgbClr val="404040"/>
                </a:solidFill>
                <a:latin typeface="Helvetica"/>
                <a:cs typeface="Helvetica"/>
              </a:defRPr>
            </a:lvl1pPr>
            <a:lvl2pPr>
              <a:defRPr sz="2600">
                <a:solidFill>
                  <a:srgbClr val="404040"/>
                </a:solidFill>
                <a:latin typeface="Helvetica"/>
                <a:cs typeface="Helvetica"/>
              </a:defRPr>
            </a:lvl2pPr>
            <a:lvl3pPr>
              <a:defRPr sz="2200">
                <a:solidFill>
                  <a:srgbClr val="404040"/>
                </a:solidFill>
                <a:latin typeface="Helvetica"/>
                <a:cs typeface="Helvetica"/>
              </a:defRPr>
            </a:lvl3pPr>
            <a:lvl4pPr>
              <a:defRPr sz="1800">
                <a:solidFill>
                  <a:srgbClr val="404040"/>
                </a:solidFill>
                <a:latin typeface="Helvetica"/>
                <a:cs typeface="Helvetica"/>
              </a:defRPr>
            </a:lvl4pPr>
            <a:lvl5pPr>
              <a:defRPr sz="1600">
                <a:solidFill>
                  <a:srgbClr val="404040"/>
                </a:solidFill>
                <a:latin typeface="Helvetica"/>
                <a:cs typeface="Helvetica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725CCFC-4170-134F-8B49-17B6FEF32A69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16DF3C8-C83E-1646-80EE-A95B473077D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66935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032" y="34426"/>
            <a:ext cx="8248968" cy="879046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833" y="1024870"/>
            <a:ext cx="8868260" cy="5603369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rgbClr val="0099DA"/>
              </a:buClr>
              <a:buFont typeface="Wingdings" charset="2"/>
              <a:buChar char="§"/>
              <a:defRPr/>
            </a:lvl1pPr>
            <a:lvl2pPr marL="662940" indent="-342900">
              <a:buClr>
                <a:srgbClr val="0099DA"/>
              </a:buClr>
              <a:buFont typeface="Lucida Grande"/>
              <a:buChar char="-"/>
              <a:defRPr/>
            </a:lvl2pPr>
            <a:lvl3pPr marL="868680" indent="-228600">
              <a:buClr>
                <a:srgbClr val="0099DA"/>
              </a:buClr>
              <a:buFont typeface="Lucida Grande"/>
              <a:buChar char="-"/>
              <a:defRPr/>
            </a:lvl3pPr>
            <a:lvl4pPr marL="1143000" indent="-228600">
              <a:buClr>
                <a:srgbClr val="0099DA"/>
              </a:buClr>
              <a:buFont typeface="Lucida Grande"/>
              <a:buChar char="-"/>
              <a:defRPr/>
            </a:lvl4pPr>
            <a:lvl5pPr marL="1371600" indent="-228600">
              <a:buClr>
                <a:srgbClr val="0099DA"/>
              </a:buClr>
              <a:buFont typeface="Lucida Grande"/>
              <a:buChar char="-"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64889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032" y="34426"/>
            <a:ext cx="8248968" cy="879046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35610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1798" y="648765"/>
            <a:ext cx="6909343" cy="559474"/>
          </a:xfrm>
          <a:prstGeom prst="rect">
            <a:avLst/>
          </a:prstGeom>
        </p:spPr>
        <p:txBody>
          <a:bodyPr/>
          <a:lstStyle>
            <a:lvl1pPr algn="l">
              <a:defRPr sz="3000" b="1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2854" y="1600200"/>
            <a:ext cx="3927422" cy="452596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24182" cy="452596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0022" y="3410241"/>
            <a:ext cx="3520097" cy="1520110"/>
          </a:xfrm>
          <a:prstGeom prst="rect">
            <a:avLst/>
          </a:prstGeom>
        </p:spPr>
        <p:txBody>
          <a:bodyPr/>
          <a:lstStyle>
            <a:lvl1pPr>
              <a:buClr>
                <a:schemeClr val="tx1">
                  <a:lumMod val="75000"/>
                  <a:lumOff val="25000"/>
                </a:schemeClr>
              </a:buClr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0131" y="3410241"/>
            <a:ext cx="3600098" cy="1520110"/>
          </a:xfrm>
          <a:prstGeom prst="rect">
            <a:avLst/>
          </a:prstGeom>
        </p:spPr>
        <p:txBody>
          <a:bodyPr/>
          <a:lstStyle>
            <a:lvl1pPr>
              <a:buClr>
                <a:schemeClr val="tx1">
                  <a:lumMod val="75000"/>
                  <a:lumOff val="25000"/>
                </a:schemeClr>
              </a:buClr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8" name="Picture 7" descr="City of Ann Arbor color medium.ti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184720" y="1134738"/>
            <a:ext cx="1939480" cy="1934631"/>
          </a:xfrm>
          <a:prstGeom prst="rect">
            <a:avLst/>
          </a:prstGeom>
        </p:spPr>
      </p:pic>
      <p:pic>
        <p:nvPicPr>
          <p:cNvPr id="9" name="Picture 8" descr="CEC_logo_rgb_FINAL.jp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648200" y="1391325"/>
            <a:ext cx="3542024" cy="104480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0022" y="3410241"/>
            <a:ext cx="3520097" cy="1520110"/>
          </a:xfrm>
          <a:prstGeom prst="rect">
            <a:avLst/>
          </a:prstGeom>
        </p:spPr>
        <p:txBody>
          <a:bodyPr/>
          <a:lstStyle>
            <a:lvl1pPr>
              <a:buClr>
                <a:schemeClr val="tx1">
                  <a:lumMod val="75000"/>
                  <a:lumOff val="25000"/>
                </a:schemeClr>
              </a:buClr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0131" y="3410241"/>
            <a:ext cx="3600098" cy="1520110"/>
          </a:xfrm>
          <a:prstGeom prst="rect">
            <a:avLst/>
          </a:prstGeom>
        </p:spPr>
        <p:txBody>
          <a:bodyPr/>
          <a:lstStyle>
            <a:lvl1pPr>
              <a:buClr>
                <a:schemeClr val="tx1">
                  <a:lumMod val="75000"/>
                  <a:lumOff val="25000"/>
                </a:schemeClr>
              </a:buClr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8" name="Picture 7" descr="City of Ann Arbor color medium.tif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184720" y="1134738"/>
            <a:ext cx="1939480" cy="1934631"/>
          </a:xfrm>
          <a:prstGeom prst="rect">
            <a:avLst/>
          </a:prstGeom>
        </p:spPr>
      </p:pic>
      <p:pic>
        <p:nvPicPr>
          <p:cNvPr id="9" name="Picture 8" descr="CEC_logo_rgb_FINAL.jp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648200" y="1391325"/>
            <a:ext cx="3542024" cy="104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5889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0042" y="650047"/>
            <a:ext cx="6806749" cy="570042"/>
          </a:xfrm>
          <a:prstGeom prst="rect">
            <a:avLst/>
          </a:prstGeom>
        </p:spPr>
        <p:txBody>
          <a:bodyPr/>
          <a:lstStyle>
            <a:lvl1pPr algn="l">
              <a:defRPr sz="3000" b="1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0016" y="1600200"/>
            <a:ext cx="7846775" cy="452596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defRPr>
            </a:lvl1pPr>
            <a:lvl2pPr>
              <a:defRPr sz="260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defRPr>
            </a:lvl2pPr>
            <a:lvl3pPr>
              <a:defRPr sz="220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32911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0042" y="650047"/>
            <a:ext cx="6806749" cy="570042"/>
          </a:xfrm>
          <a:prstGeom prst="rect">
            <a:avLst/>
          </a:prstGeom>
        </p:spPr>
        <p:txBody>
          <a:bodyPr/>
          <a:lstStyle>
            <a:lvl1pPr algn="l">
              <a:defRPr sz="3000" b="1">
                <a:solidFill>
                  <a:schemeClr val="tx1">
                    <a:lumMod val="75000"/>
                    <a:lumOff val="25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0016" y="1600200"/>
            <a:ext cx="7846775" cy="452596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Helvetica"/>
                <a:cs typeface="Helvetica"/>
              </a:defRPr>
            </a:lvl1pPr>
            <a:lvl2pPr>
              <a:defRPr sz="2600">
                <a:solidFill>
                  <a:schemeClr val="tx1">
                    <a:lumMod val="75000"/>
                    <a:lumOff val="25000"/>
                  </a:schemeClr>
                </a:solidFill>
                <a:latin typeface="Helvetica"/>
                <a:cs typeface="Helvetica"/>
              </a:defRPr>
            </a:lvl2pPr>
            <a:lvl3pPr>
              <a:defRPr sz="2200">
                <a:solidFill>
                  <a:schemeClr val="tx1">
                    <a:lumMod val="75000"/>
                    <a:lumOff val="25000"/>
                  </a:schemeClr>
                </a:solidFill>
                <a:latin typeface="Helvetica"/>
                <a:cs typeface="Helvetica"/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Helvetica"/>
                <a:cs typeface="Helvetica"/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Helvetica"/>
                <a:cs typeface="Helvetica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789748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8811855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032" y="34426"/>
            <a:ext cx="8248968" cy="879046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026702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solidFill>
            <a:srgbClr val="8EC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Times New Roman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>
                <a:solidFill>
                  <a:srgbClr val="0000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9" name="Picture 8" descr="a2e_logo_w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201960" y="239817"/>
            <a:ext cx="2705100" cy="2590800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>
          <a:xfrm>
            <a:off x="762000" y="6172200"/>
            <a:ext cx="7559040" cy="685800"/>
          </a:xfrm>
          <a:prstGeom prst="rect">
            <a:avLst/>
          </a:prstGeom>
          <a:solidFill>
            <a:srgbClr val="8EC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16862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solidFill>
            <a:srgbClr val="8EC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Times New Roman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 algn="ctr">
              <a:defRPr sz="5400" b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0" indent="0" algn="ctr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pic>
        <p:nvPicPr>
          <p:cNvPr id="9" name="Picture 8" descr="a2e_logo_w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201960" y="239817"/>
            <a:ext cx="2705100" cy="2590800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>
          <a:xfrm>
            <a:off x="762000" y="6172200"/>
            <a:ext cx="7559040" cy="685800"/>
          </a:xfrm>
          <a:prstGeom prst="rect">
            <a:avLst/>
          </a:prstGeom>
          <a:solidFill>
            <a:srgbClr val="8EC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21556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781189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833" y="1024870"/>
            <a:ext cx="8868260" cy="5603369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rgbClr val="0099DA"/>
              </a:buClr>
              <a:buFont typeface="Wingdings" charset="2"/>
              <a:buChar char="§"/>
              <a:defRPr/>
            </a:lvl1pPr>
            <a:lvl2pPr marL="662940" indent="-342900">
              <a:buClr>
                <a:srgbClr val="0099DA"/>
              </a:buClr>
              <a:buFont typeface="Lucida Grande"/>
              <a:buChar char="-"/>
              <a:defRPr/>
            </a:lvl2pPr>
            <a:lvl3pPr marL="868680" indent="-228600">
              <a:buClr>
                <a:srgbClr val="0099DA"/>
              </a:buClr>
              <a:buFont typeface="Lucida Grande"/>
              <a:buChar char="-"/>
              <a:defRPr/>
            </a:lvl3pPr>
            <a:lvl4pPr marL="1143000" indent="-228600">
              <a:buClr>
                <a:srgbClr val="0099DA"/>
              </a:buClr>
              <a:buFont typeface="Lucida Grande"/>
              <a:buChar char="-"/>
              <a:defRPr/>
            </a:lvl4pPr>
            <a:lvl5pPr marL="1371600" indent="-228600">
              <a:buClr>
                <a:srgbClr val="0099DA"/>
              </a:buClr>
              <a:buFont typeface="Lucida Grande"/>
              <a:buChar char="-"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934434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0D143F7-0B64-D144-9912-040540CB87CD}" type="datetimeFigureOut">
              <a:rPr lang="en-US" smtClean="0">
                <a:solidFill>
                  <a:prstClr val="black"/>
                </a:solidFill>
                <a:latin typeface="Times New Roman"/>
              </a:rPr>
              <a:pPr/>
              <a:t>5/10/2012</a:t>
            </a:fld>
            <a:endParaRPr lang="en-US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41ACFFD-F3C7-DB48-B49A-B9755A377618}" type="slidenum">
              <a:rPr lang="en-US" smtClean="0">
                <a:solidFill>
                  <a:prstClr val="black"/>
                </a:solidFill>
                <a:latin typeface="Times New Roman"/>
              </a:rPr>
              <a:pPr/>
              <a:t>‹#›</a:t>
            </a:fld>
            <a:endParaRPr lang="en-US">
              <a:solidFill>
                <a:prstClr val="black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9990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7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8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9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9.jpeg"/><Relationship Id="rId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7" Type="http://schemas.openxmlformats.org/officeDocument/2006/relationships/image" Target="../media/image11.emf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theme" Target="../theme/theme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2e_PACE_ppt_coverslide.jpg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8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2e_PACE_ppt_interiorslide.jp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536899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04" r:id="rId2"/>
    <p:sldLayoutId id="2147483703" r:id="rId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2e_PACE_ppt_interiorslide.jp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2e_PACE_ppt_finalslide.jp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2e_PACE_ppt_finalslide.jp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4681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2e_PACE_ppt_interiorslide.jp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5593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2e_PACE_ppt_interiorslide.jpg"/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7531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702" r:id="rId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913472"/>
          </a:xfrm>
          <a:prstGeom prst="rect">
            <a:avLst/>
          </a:prstGeom>
          <a:solidFill>
            <a:srgbClr val="8EC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Times New Roman"/>
            </a:endParaRPr>
          </a:p>
        </p:txBody>
      </p:sp>
      <p:pic>
        <p:nvPicPr>
          <p:cNvPr id="10" name="Picture 9" descr="a2e_logo_w.ep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8625" y="34426"/>
            <a:ext cx="836407" cy="801066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5032" y="34426"/>
            <a:ext cx="8248968" cy="87904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0427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</p:sldLayoutIdLst>
  <p:hf sldNum="0" hdr="0" ftr="0" dt="0"/>
  <p:txStyles>
    <p:titleStyle>
      <a:lvl1pPr algn="r" defTabSz="914400" rtl="0" eaLnBrk="1" latinLnBrk="0" hangingPunct="1">
        <a:spcBef>
          <a:spcPct val="0"/>
        </a:spcBef>
        <a:buNone/>
        <a:defRPr sz="4000" b="1" i="0" kern="1200">
          <a:solidFill>
            <a:schemeClr val="bg1"/>
          </a:solidFill>
          <a:latin typeface="Helvetica"/>
          <a:ea typeface="+mj-ea"/>
          <a:cs typeface="Helvetica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spcBef>
          <a:spcPts val="0"/>
        </a:spcBef>
        <a:buClr>
          <a:srgbClr val="007AB8"/>
        </a:buClr>
        <a:buFont typeface="Arial" pitchFamily="34" charset="0"/>
        <a:buNone/>
        <a:defRPr sz="2400" kern="1200">
          <a:solidFill>
            <a:schemeClr val="tx2"/>
          </a:solidFill>
          <a:latin typeface="Helvetica"/>
          <a:ea typeface="+mn-ea"/>
          <a:cs typeface="Helvetica"/>
        </a:defRPr>
      </a:lvl1pPr>
      <a:lvl2pPr marL="594360" indent="-274320" algn="l" defTabSz="914400" rtl="0" eaLnBrk="1" latinLnBrk="0" hangingPunct="1">
        <a:spcBef>
          <a:spcPct val="20000"/>
        </a:spcBef>
        <a:buClr>
          <a:srgbClr val="007AB8"/>
        </a:buClr>
        <a:buFont typeface="Arial" pitchFamily="34" charset="0"/>
        <a:buChar char="•"/>
        <a:defRPr sz="2200" kern="1200">
          <a:solidFill>
            <a:schemeClr val="tx2"/>
          </a:solidFill>
          <a:latin typeface="Helvetica"/>
          <a:ea typeface="+mn-ea"/>
          <a:cs typeface="Helvetica"/>
        </a:defRPr>
      </a:lvl2pPr>
      <a:lvl3pPr marL="868680" indent="-228600" algn="l" defTabSz="914400" rtl="0" eaLnBrk="1" latinLnBrk="0" hangingPunct="1">
        <a:spcBef>
          <a:spcPct val="20000"/>
        </a:spcBef>
        <a:buClr>
          <a:srgbClr val="007AB8"/>
        </a:buClr>
        <a:buFont typeface="Arial" pitchFamily="34" charset="0"/>
        <a:buChar char="•"/>
        <a:defRPr sz="2000" kern="1200">
          <a:solidFill>
            <a:schemeClr val="tx2"/>
          </a:solidFill>
          <a:latin typeface="Helvetica"/>
          <a:ea typeface="+mn-ea"/>
          <a:cs typeface="Helvetica"/>
        </a:defRPr>
      </a:lvl3pPr>
      <a:lvl4pPr marL="1143000" indent="-228600" algn="l" defTabSz="914400" rtl="0" eaLnBrk="1" latinLnBrk="0" hangingPunct="1">
        <a:spcBef>
          <a:spcPct val="20000"/>
        </a:spcBef>
        <a:buClr>
          <a:srgbClr val="007AB8"/>
        </a:buClr>
        <a:buFont typeface="Arial" pitchFamily="34" charset="0"/>
        <a:buChar char="•"/>
        <a:defRPr sz="1800" kern="1200">
          <a:solidFill>
            <a:schemeClr val="tx2"/>
          </a:solidFill>
          <a:latin typeface="Helvetica"/>
          <a:ea typeface="+mn-ea"/>
          <a:cs typeface="Helvetica"/>
        </a:defRPr>
      </a:lvl4pPr>
      <a:lvl5pPr marL="1371600" indent="-228600" algn="l" defTabSz="914400" rtl="0" eaLnBrk="1" latinLnBrk="0" hangingPunct="1">
        <a:spcBef>
          <a:spcPct val="20000"/>
        </a:spcBef>
        <a:buClr>
          <a:srgbClr val="007AB8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Helvetica"/>
          <a:ea typeface="+mn-ea"/>
          <a:cs typeface="Helvetica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image" Target="../media/image14.emf"/><Relationship Id="rId7" Type="http://schemas.openxmlformats.org/officeDocument/2006/relationships/image" Target="../media/image18.e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7.emf"/><Relationship Id="rId5" Type="http://schemas.openxmlformats.org/officeDocument/2006/relationships/image" Target="../media/image16.emf"/><Relationship Id="rId4" Type="http://schemas.openxmlformats.org/officeDocument/2006/relationships/image" Target="../media/image15.emf"/><Relationship Id="rId9" Type="http://schemas.openxmlformats.org/officeDocument/2006/relationships/image" Target="../media/image20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Status a2energy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May 14, 2012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792290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4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dirty="0">
                <a:latin typeface="Helvetica"/>
                <a:ea typeface="ＭＳ Ｐゴシック" charset="0"/>
                <a:cs typeface="Helvetica"/>
              </a:rPr>
              <a:t>a</a:t>
            </a:r>
            <a:r>
              <a:rPr lang="en-US" dirty="0" smtClean="0">
                <a:latin typeface="Helvetica"/>
                <a:ea typeface="ＭＳ Ｐゴシック" charset="0"/>
                <a:cs typeface="Helvetica"/>
              </a:rPr>
              <a:t>2energy program</a:t>
            </a:r>
            <a:endParaRPr lang="en-US" dirty="0">
              <a:latin typeface="Helvetica"/>
              <a:ea typeface="ＭＳ Ｐゴシック" charset="0"/>
              <a:cs typeface="Helvetica"/>
            </a:endParaRPr>
          </a:p>
        </p:txBody>
      </p:sp>
      <p:sp>
        <p:nvSpPr>
          <p:cNvPr id="13314" name="Content Placeholder 1"/>
          <p:cNvSpPr>
            <a:spLocks noGrp="1"/>
          </p:cNvSpPr>
          <p:nvPr>
            <p:ph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indent="0" algn="ctr">
              <a:buNone/>
            </a:pPr>
            <a:endParaRPr lang="en-US" sz="1800" b="1" dirty="0" smtClean="0">
              <a:ea typeface="ＭＳ Ｐゴシック" charset="0"/>
            </a:endParaRPr>
          </a:p>
          <a:p>
            <a:pPr marL="0" indent="0" algn="ctr">
              <a:buNone/>
            </a:pPr>
            <a:endParaRPr lang="en-US" sz="1800" b="1" dirty="0">
              <a:ea typeface="ＭＳ Ｐゴシック" charset="0"/>
            </a:endParaRPr>
          </a:p>
          <a:p>
            <a:pPr marL="0" indent="0" algn="ctr">
              <a:buNone/>
            </a:pPr>
            <a:r>
              <a:rPr lang="en-US" sz="3500" dirty="0" smtClean="0">
                <a:ea typeface="ＭＳ Ｐゴシック" charset="0"/>
              </a:rPr>
              <a:t>An </a:t>
            </a:r>
            <a:r>
              <a:rPr lang="en-US" sz="3500" dirty="0">
                <a:ea typeface="ＭＳ Ｐゴシック" charset="0"/>
              </a:rPr>
              <a:t>outreach and education effort that aims to </a:t>
            </a:r>
            <a:r>
              <a:rPr lang="en-US" sz="4300" dirty="0">
                <a:ea typeface="ＭＳ Ｐゴシック" charset="0"/>
              </a:rPr>
              <a:t>promote energy efficiency </a:t>
            </a:r>
            <a:r>
              <a:rPr lang="en-US" sz="3500" dirty="0">
                <a:ea typeface="ＭＳ Ｐゴシック" charset="0"/>
              </a:rPr>
              <a:t>and </a:t>
            </a:r>
            <a:endParaRPr lang="en-US" sz="3500" dirty="0" smtClean="0">
              <a:ea typeface="ＭＳ Ｐゴシック" charset="0"/>
            </a:endParaRPr>
          </a:p>
          <a:p>
            <a:pPr marL="0" indent="0" algn="ctr">
              <a:buNone/>
            </a:pPr>
            <a:r>
              <a:rPr lang="en-US" sz="3500" dirty="0" smtClean="0">
                <a:ea typeface="ＭＳ Ｐゴシック" charset="0"/>
              </a:rPr>
              <a:t>the </a:t>
            </a:r>
            <a:r>
              <a:rPr lang="en-US" sz="3500" dirty="0">
                <a:ea typeface="ＭＳ Ｐゴシック" charset="0"/>
              </a:rPr>
              <a:t>use of renewable resources </a:t>
            </a:r>
            <a:endParaRPr lang="en-US" sz="3500" dirty="0" smtClean="0">
              <a:ea typeface="ＭＳ Ｐゴシック" charset="0"/>
            </a:endParaRPr>
          </a:p>
          <a:p>
            <a:pPr marL="0" indent="0" algn="ctr">
              <a:buNone/>
            </a:pPr>
            <a:r>
              <a:rPr lang="en-US" sz="4300" dirty="0" smtClean="0">
                <a:ea typeface="ＭＳ Ｐゴシック" charset="0"/>
              </a:rPr>
              <a:t>to </a:t>
            </a:r>
            <a:r>
              <a:rPr lang="en-US" sz="4300" dirty="0">
                <a:ea typeface="ＭＳ Ｐゴシック" charset="0"/>
              </a:rPr>
              <a:t>residents and businesses </a:t>
            </a:r>
            <a:endParaRPr lang="en-US" sz="4300" dirty="0" smtClean="0">
              <a:ea typeface="ＭＳ Ｐゴシック" charset="0"/>
            </a:endParaRPr>
          </a:p>
          <a:p>
            <a:pPr marL="0" indent="0" algn="ctr">
              <a:buNone/>
            </a:pPr>
            <a:r>
              <a:rPr lang="en-US" sz="3500" dirty="0" smtClean="0">
                <a:ea typeface="ＭＳ Ｐゴシック" charset="0"/>
              </a:rPr>
              <a:t>across </a:t>
            </a:r>
            <a:r>
              <a:rPr lang="en-US" sz="3500" dirty="0">
                <a:ea typeface="ＭＳ Ｐゴシック" charset="0"/>
              </a:rPr>
              <a:t>the </a:t>
            </a:r>
            <a:endParaRPr lang="en-US" sz="3500" dirty="0" smtClean="0">
              <a:ea typeface="ＭＳ Ｐゴシック" charset="0"/>
            </a:endParaRPr>
          </a:p>
          <a:p>
            <a:pPr marL="0" indent="0" algn="ctr">
              <a:buNone/>
            </a:pPr>
            <a:r>
              <a:rPr lang="en-US" sz="4300" dirty="0" smtClean="0">
                <a:ea typeface="ＭＳ Ｐゴシック" charset="0"/>
              </a:rPr>
              <a:t>City </a:t>
            </a:r>
            <a:r>
              <a:rPr lang="en-US" sz="4300" dirty="0">
                <a:ea typeface="ＭＳ Ｐゴシック" charset="0"/>
              </a:rPr>
              <a:t>of Ann </a:t>
            </a:r>
            <a:r>
              <a:rPr lang="en-US" sz="4300" dirty="0" smtClean="0">
                <a:ea typeface="ＭＳ Ｐゴシック" charset="0"/>
              </a:rPr>
              <a:t>Arbor</a:t>
            </a:r>
            <a:endParaRPr lang="en-US" sz="4300" dirty="0">
              <a:ea typeface="ＭＳ Ｐゴシック" charset="0"/>
            </a:endParaRPr>
          </a:p>
          <a:p>
            <a:endParaRPr lang="en-US" sz="1800" dirty="0"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1029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a2energy.org</a:t>
            </a:r>
            <a:endParaRPr lang="en-US" dirty="0"/>
          </a:p>
        </p:txBody>
      </p:sp>
      <p:pic>
        <p:nvPicPr>
          <p:cNvPr id="4" name="Picture 3" descr="a2energy_homepage cop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15497" y="1055712"/>
            <a:ext cx="6671946" cy="5704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99864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a2energy.org statistics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30000"/>
              </a:lnSpc>
            </a:pPr>
            <a:r>
              <a:rPr lang="en-US" dirty="0"/>
              <a:t>Nearly </a:t>
            </a:r>
            <a:r>
              <a:rPr lang="en-US" dirty="0" smtClean="0"/>
              <a:t>1,000 </a:t>
            </a:r>
            <a:r>
              <a:rPr lang="en-US" dirty="0"/>
              <a:t>visitors since the site launched in early Feb</a:t>
            </a:r>
          </a:p>
          <a:p>
            <a:pPr>
              <a:lnSpc>
                <a:spcPct val="130000"/>
              </a:lnSpc>
            </a:pPr>
            <a:r>
              <a:rPr lang="en-US" dirty="0"/>
              <a:t>Average site visit lasts nearly 4 </a:t>
            </a:r>
            <a:r>
              <a:rPr lang="en-US" dirty="0" smtClean="0"/>
              <a:t>minutes</a:t>
            </a:r>
          </a:p>
          <a:p>
            <a:pPr>
              <a:lnSpc>
                <a:spcPct val="130000"/>
              </a:lnSpc>
            </a:pPr>
            <a:r>
              <a:rPr lang="en-US" dirty="0"/>
              <a:t>R</a:t>
            </a:r>
            <a:r>
              <a:rPr lang="en-US" dirty="0" smtClean="0"/>
              <a:t>elatively </a:t>
            </a:r>
            <a:r>
              <a:rPr lang="en-US" dirty="0"/>
              <a:t>low “bounce </a:t>
            </a:r>
            <a:r>
              <a:rPr lang="en-US" dirty="0" smtClean="0"/>
              <a:t>rate” </a:t>
            </a:r>
          </a:p>
          <a:p>
            <a:pPr lvl="1">
              <a:lnSpc>
                <a:spcPct val="110000"/>
              </a:lnSpc>
            </a:pPr>
            <a:r>
              <a:rPr lang="en-US" dirty="0" smtClean="0"/>
              <a:t>Visitors going beyond </a:t>
            </a:r>
            <a:r>
              <a:rPr lang="en-US" dirty="0"/>
              <a:t>the home page  </a:t>
            </a:r>
          </a:p>
          <a:p>
            <a:pPr>
              <a:lnSpc>
                <a:spcPct val="130000"/>
              </a:lnSpc>
            </a:pPr>
            <a:r>
              <a:rPr lang="en-US" dirty="0"/>
              <a:t>See spikes in visits after promotional </a:t>
            </a:r>
            <a:r>
              <a:rPr lang="en-US" dirty="0" smtClean="0"/>
              <a:t>events </a:t>
            </a:r>
          </a:p>
          <a:p>
            <a:pPr lvl="1">
              <a:lnSpc>
                <a:spcPct val="110000"/>
              </a:lnSpc>
            </a:pPr>
            <a:r>
              <a:rPr lang="en-US" dirty="0" smtClean="0"/>
              <a:t>press </a:t>
            </a:r>
            <a:r>
              <a:rPr lang="en-US" dirty="0"/>
              <a:t>release, media coverage, Earth Day </a:t>
            </a:r>
            <a:r>
              <a:rPr lang="en-US" dirty="0" smtClean="0"/>
              <a:t>participation</a:t>
            </a:r>
            <a:endParaRPr lang="en-US" dirty="0"/>
          </a:p>
          <a:p>
            <a:pPr>
              <a:lnSpc>
                <a:spcPct val="130000"/>
              </a:lnSpc>
            </a:pPr>
            <a:r>
              <a:rPr lang="en-US" dirty="0"/>
              <a:t>6 </a:t>
            </a:r>
            <a:r>
              <a:rPr lang="en-US" dirty="0" smtClean="0"/>
              <a:t>e-peeps featured on site, more in process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288136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Program outreach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130000"/>
              </a:lnSpc>
            </a:pPr>
            <a:r>
              <a:rPr lang="en-US" dirty="0"/>
              <a:t>Promoting website and program </a:t>
            </a:r>
            <a:r>
              <a:rPr lang="en-US" dirty="0" smtClean="0"/>
              <a:t>“brand”</a:t>
            </a:r>
          </a:p>
          <a:p>
            <a:pPr lvl="0">
              <a:lnSpc>
                <a:spcPct val="130000"/>
              </a:lnSpc>
            </a:pPr>
            <a:r>
              <a:rPr lang="en-US" dirty="0" smtClean="0"/>
              <a:t>Practical</a:t>
            </a:r>
            <a:r>
              <a:rPr lang="en-US" dirty="0"/>
              <a:t>, not </a:t>
            </a:r>
            <a:r>
              <a:rPr lang="en-US" dirty="0" smtClean="0"/>
              <a:t>wasteful, materials</a:t>
            </a:r>
          </a:p>
          <a:p>
            <a:pPr lvl="0">
              <a:lnSpc>
                <a:spcPct val="130000"/>
              </a:lnSpc>
            </a:pPr>
            <a:r>
              <a:rPr lang="en-US" dirty="0" smtClean="0"/>
              <a:t>Public presence</a:t>
            </a:r>
          </a:p>
          <a:p>
            <a:pPr lvl="1">
              <a:lnSpc>
                <a:spcPct val="130000"/>
              </a:lnSpc>
            </a:pPr>
            <a:r>
              <a:rPr lang="en-US" dirty="0" smtClean="0"/>
              <a:t>Earth </a:t>
            </a:r>
            <a:r>
              <a:rPr lang="en-US" dirty="0"/>
              <a:t>Day booth</a:t>
            </a:r>
          </a:p>
          <a:p>
            <a:pPr lvl="1">
              <a:lnSpc>
                <a:spcPct val="130000"/>
              </a:lnSpc>
            </a:pPr>
            <a:r>
              <a:rPr lang="en-US" dirty="0"/>
              <a:t>Mayor’s Green Fair booth</a:t>
            </a:r>
          </a:p>
          <a:p>
            <a:pPr lvl="1">
              <a:lnSpc>
                <a:spcPct val="130000"/>
              </a:lnSpc>
            </a:pPr>
            <a:r>
              <a:rPr lang="en-US" dirty="0"/>
              <a:t>Mission Zero </a:t>
            </a:r>
            <a:r>
              <a:rPr lang="en-US" dirty="0" smtClean="0"/>
              <a:t>Fest </a:t>
            </a:r>
            <a:endParaRPr lang="en-US" dirty="0"/>
          </a:p>
          <a:p>
            <a:endParaRPr lang="en-US" dirty="0"/>
          </a:p>
        </p:txBody>
      </p:sp>
      <p:pic>
        <p:nvPicPr>
          <p:cNvPr id="6" name="Picture 5" descr="a2e-popup-banner-r4.pdf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998722" y="1105043"/>
            <a:ext cx="1524812" cy="38258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28815" y="5177837"/>
            <a:ext cx="930265" cy="15838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159080" y="5177837"/>
            <a:ext cx="939645" cy="158380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034878" y="5177837"/>
            <a:ext cx="939646" cy="15838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910676" y="5177837"/>
            <a:ext cx="936152" cy="158380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098725" y="5177836"/>
            <a:ext cx="936153" cy="158380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846828" y="5177837"/>
            <a:ext cx="936153" cy="158380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974524" y="5177836"/>
            <a:ext cx="936152" cy="1583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86398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</a:t>
            </a:r>
            <a:r>
              <a:rPr lang="en-US" dirty="0" smtClean="0"/>
              <a:t>2energy Contractor Partners</a:t>
            </a:r>
            <a:endParaRPr lang="en-US" dirty="0"/>
          </a:p>
        </p:txBody>
      </p:sp>
      <p:pic>
        <p:nvPicPr>
          <p:cNvPr id="5" name="Picture 4" descr="a2e_cp-logo_rgb.jpg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6342111" y="3312971"/>
            <a:ext cx="2706624" cy="3511296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130000"/>
              </a:lnSpc>
            </a:pPr>
            <a:r>
              <a:rPr lang="en-US" sz="2800" dirty="0"/>
              <a:t>Kickoff event Feb 16</a:t>
            </a:r>
            <a:r>
              <a:rPr lang="en-US" sz="2800" baseline="30000" dirty="0"/>
              <a:t>th  </a:t>
            </a:r>
            <a:r>
              <a:rPr lang="en-US" sz="2800" dirty="0"/>
              <a:t>- </a:t>
            </a:r>
            <a:r>
              <a:rPr lang="en-US" sz="2800" dirty="0" smtClean="0"/>
              <a:t>nearly </a:t>
            </a:r>
            <a:r>
              <a:rPr lang="en-US" sz="2800" dirty="0"/>
              <a:t>40 </a:t>
            </a:r>
            <a:r>
              <a:rPr lang="en-US" sz="2800" dirty="0" smtClean="0"/>
              <a:t>companies</a:t>
            </a:r>
          </a:p>
          <a:p>
            <a:pPr lvl="0">
              <a:lnSpc>
                <a:spcPct val="130000"/>
              </a:lnSpc>
            </a:pPr>
            <a:r>
              <a:rPr lang="en-US" sz="2800" dirty="0" smtClean="0"/>
              <a:t>Application </a:t>
            </a:r>
            <a:r>
              <a:rPr lang="en-US" sz="2800" dirty="0"/>
              <a:t>process: </a:t>
            </a:r>
            <a:endParaRPr lang="en-US" sz="2800" dirty="0" smtClean="0"/>
          </a:p>
          <a:p>
            <a:pPr lvl="1">
              <a:lnSpc>
                <a:spcPct val="130000"/>
              </a:lnSpc>
            </a:pPr>
            <a:r>
              <a:rPr lang="en-US" sz="2400" dirty="0" smtClean="0"/>
              <a:t>MI </a:t>
            </a:r>
            <a:r>
              <a:rPr lang="en-US" sz="2400" dirty="0"/>
              <a:t>Saves authorization, signed agreement with City, insurance coverage for City</a:t>
            </a:r>
          </a:p>
          <a:p>
            <a:pPr lvl="0">
              <a:lnSpc>
                <a:spcPct val="130000"/>
              </a:lnSpc>
            </a:pPr>
            <a:r>
              <a:rPr lang="en-US" sz="2800" dirty="0"/>
              <a:t>8 partners confirmed, 4 applications </a:t>
            </a:r>
            <a:r>
              <a:rPr lang="en-US" sz="2800" dirty="0" smtClean="0"/>
              <a:t>pending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3908111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Status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5597" y="2940214"/>
            <a:ext cx="4040188" cy="570961"/>
          </a:xfrm>
        </p:spPr>
        <p:txBody>
          <a:bodyPr/>
          <a:lstStyle/>
          <a:p>
            <a:r>
              <a:rPr lang="en-US" dirty="0" smtClean="0"/>
              <a:t>Ann Arbor City Council</a:t>
            </a:r>
          </a:p>
          <a:p>
            <a:r>
              <a:rPr lang="en-US" dirty="0" smtClean="0"/>
              <a:t>May 14, 2012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Wendy Barrott </a:t>
            </a:r>
          </a:p>
          <a:p>
            <a:r>
              <a:rPr lang="en-US" dirty="0" smtClean="0"/>
              <a:t>PACE Program Administrator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58773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>
                <a:solidFill>
                  <a:srgbClr val="404040"/>
                </a:solidFill>
                <a:latin typeface="Helvetica"/>
                <a:cs typeface="Helvetica"/>
              </a:rPr>
              <a:t>Ann Arbor </a:t>
            </a:r>
            <a:r>
              <a:rPr lang="en-US" sz="3200" dirty="0" smtClean="0">
                <a:solidFill>
                  <a:srgbClr val="404040"/>
                </a:solidFill>
                <a:latin typeface="Helvetica"/>
                <a:cs typeface="Helvetica"/>
              </a:rPr>
              <a:t>energy </a:t>
            </a:r>
            <a:r>
              <a:rPr lang="en-US" sz="3200" dirty="0">
                <a:solidFill>
                  <a:srgbClr val="404040"/>
                </a:solidFill>
                <a:latin typeface="Helvetica"/>
                <a:cs typeface="Helvetica"/>
              </a:rPr>
              <a:t>g</a:t>
            </a:r>
            <a:r>
              <a:rPr lang="en-US" sz="3200" dirty="0" smtClean="0">
                <a:solidFill>
                  <a:srgbClr val="404040"/>
                </a:solidFill>
                <a:latin typeface="Helvetica"/>
                <a:cs typeface="Helvetica"/>
              </a:rPr>
              <a:t>oals</a:t>
            </a:r>
            <a:endParaRPr lang="en-US" sz="3200" dirty="0">
              <a:solidFill>
                <a:srgbClr val="404040"/>
              </a:solidFill>
              <a:latin typeface="Helvetica"/>
              <a:cs typeface="Helvetica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dirty="0">
                <a:solidFill>
                  <a:srgbClr val="404040"/>
                </a:solidFill>
                <a:latin typeface="Helvetica"/>
                <a:cs typeface="Helvetica"/>
              </a:rPr>
              <a:t>First </a:t>
            </a:r>
            <a:r>
              <a:rPr lang="en-US" dirty="0" smtClean="0">
                <a:solidFill>
                  <a:srgbClr val="404040"/>
                </a:solidFill>
                <a:latin typeface="Helvetica"/>
                <a:cs typeface="Helvetica"/>
              </a:rPr>
              <a:t>Energy Plan </a:t>
            </a:r>
            <a:r>
              <a:rPr lang="en-US" dirty="0">
                <a:solidFill>
                  <a:srgbClr val="404040"/>
                </a:solidFill>
                <a:latin typeface="Helvetica"/>
                <a:cs typeface="Helvetica"/>
              </a:rPr>
              <a:t>– 1981</a:t>
            </a:r>
          </a:p>
          <a:p>
            <a:pPr>
              <a:lnSpc>
                <a:spcPct val="80000"/>
              </a:lnSpc>
              <a:spcAft>
                <a:spcPts val="600"/>
              </a:spcAft>
              <a:defRPr/>
            </a:pPr>
            <a:r>
              <a:rPr lang="en-US" dirty="0">
                <a:solidFill>
                  <a:srgbClr val="404040"/>
                </a:solidFill>
                <a:latin typeface="Helvetica"/>
                <a:cs typeface="Helvetica"/>
              </a:rPr>
              <a:t>Mayor’s Green Energy Challenge</a:t>
            </a:r>
          </a:p>
          <a:p>
            <a:pPr lvl="1">
              <a:lnSpc>
                <a:spcPct val="80000"/>
              </a:lnSpc>
              <a:spcAft>
                <a:spcPts val="600"/>
              </a:spcAft>
              <a:defRPr/>
            </a:pPr>
            <a:r>
              <a:rPr lang="en-US" dirty="0">
                <a:solidFill>
                  <a:srgbClr val="404040"/>
                </a:solidFill>
                <a:latin typeface="Helvetica"/>
                <a:cs typeface="Helvetica"/>
              </a:rPr>
              <a:t>2015 </a:t>
            </a:r>
            <a:r>
              <a:rPr lang="en-US" dirty="0" smtClean="0">
                <a:solidFill>
                  <a:srgbClr val="404040"/>
                </a:solidFill>
                <a:latin typeface="Helvetica"/>
                <a:cs typeface="Helvetica"/>
              </a:rPr>
              <a:t>goals</a:t>
            </a:r>
            <a:endParaRPr lang="en-US" dirty="0">
              <a:solidFill>
                <a:srgbClr val="404040"/>
              </a:solidFill>
              <a:latin typeface="Helvetica"/>
              <a:cs typeface="Helvetica"/>
            </a:endParaRPr>
          </a:p>
          <a:p>
            <a:pPr lvl="2">
              <a:lnSpc>
                <a:spcPct val="80000"/>
              </a:lnSpc>
              <a:spcAft>
                <a:spcPts val="600"/>
              </a:spcAft>
              <a:defRPr/>
            </a:pPr>
            <a:r>
              <a:rPr lang="en-US" sz="2400" dirty="0">
                <a:solidFill>
                  <a:srgbClr val="404040"/>
                </a:solidFill>
                <a:latin typeface="Helvetica"/>
                <a:cs typeface="Helvetica"/>
              </a:rPr>
              <a:t>Municipal</a:t>
            </a:r>
          </a:p>
          <a:p>
            <a:pPr lvl="3">
              <a:lnSpc>
                <a:spcPct val="80000"/>
              </a:lnSpc>
              <a:spcAft>
                <a:spcPts val="600"/>
              </a:spcAft>
              <a:defRPr/>
            </a:pPr>
            <a:r>
              <a:rPr lang="en-US" sz="2200" dirty="0" smtClean="0">
                <a:solidFill>
                  <a:srgbClr val="404040"/>
                </a:solidFill>
                <a:latin typeface="Helvetica"/>
                <a:cs typeface="Helvetica"/>
              </a:rPr>
              <a:t>reduce </a:t>
            </a:r>
            <a:r>
              <a:rPr lang="en-US" sz="2200" dirty="0">
                <a:solidFill>
                  <a:srgbClr val="404040"/>
                </a:solidFill>
                <a:latin typeface="Helvetica"/>
                <a:cs typeface="Helvetica"/>
              </a:rPr>
              <a:t>greenhouse gas emissions 50% below 2000 levels by 2015</a:t>
            </a:r>
          </a:p>
          <a:p>
            <a:pPr lvl="3">
              <a:lnSpc>
                <a:spcPct val="80000"/>
              </a:lnSpc>
              <a:spcAft>
                <a:spcPts val="600"/>
              </a:spcAft>
              <a:defRPr/>
            </a:pPr>
            <a:r>
              <a:rPr lang="en-US" sz="2200" dirty="0">
                <a:solidFill>
                  <a:srgbClr val="404040"/>
                </a:solidFill>
                <a:latin typeface="Helvetica"/>
                <a:cs typeface="Helvetica"/>
              </a:rPr>
              <a:t>30% renewable energy</a:t>
            </a:r>
          </a:p>
          <a:p>
            <a:pPr lvl="2">
              <a:lnSpc>
                <a:spcPct val="80000"/>
              </a:lnSpc>
              <a:spcAft>
                <a:spcPts val="600"/>
              </a:spcAft>
              <a:defRPr/>
            </a:pPr>
            <a:r>
              <a:rPr lang="en-US" sz="2400" dirty="0">
                <a:solidFill>
                  <a:srgbClr val="404040"/>
                </a:solidFill>
                <a:latin typeface="Helvetica"/>
                <a:cs typeface="Helvetica"/>
              </a:rPr>
              <a:t>Community</a:t>
            </a:r>
          </a:p>
          <a:p>
            <a:pPr lvl="3">
              <a:lnSpc>
                <a:spcPct val="80000"/>
              </a:lnSpc>
              <a:spcAft>
                <a:spcPts val="600"/>
              </a:spcAft>
              <a:defRPr/>
            </a:pPr>
            <a:r>
              <a:rPr lang="en-US" sz="2200" dirty="0" smtClean="0">
                <a:solidFill>
                  <a:srgbClr val="404040"/>
                </a:solidFill>
                <a:latin typeface="Helvetica"/>
                <a:cs typeface="Helvetica"/>
              </a:rPr>
              <a:t>reduce </a:t>
            </a:r>
            <a:r>
              <a:rPr lang="en-US" sz="2200" dirty="0">
                <a:solidFill>
                  <a:srgbClr val="404040"/>
                </a:solidFill>
                <a:latin typeface="Helvetica"/>
                <a:cs typeface="Helvetica"/>
              </a:rPr>
              <a:t>greenhouse gas emissions 8% below 2000 levels by 2015</a:t>
            </a:r>
          </a:p>
          <a:p>
            <a:pPr lvl="3">
              <a:lnSpc>
                <a:spcPct val="80000"/>
              </a:lnSpc>
              <a:spcAft>
                <a:spcPts val="600"/>
              </a:spcAft>
              <a:defRPr/>
            </a:pPr>
            <a:r>
              <a:rPr lang="en-US" sz="2200" dirty="0">
                <a:solidFill>
                  <a:srgbClr val="404040"/>
                </a:solidFill>
                <a:latin typeface="Helvetica"/>
                <a:cs typeface="Helvetica"/>
              </a:rPr>
              <a:t>5% renewable energy</a:t>
            </a:r>
          </a:p>
          <a:p>
            <a:endParaRPr lang="en-US" sz="2000" dirty="0">
              <a:solidFill>
                <a:srgbClr val="4040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346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>
                <a:solidFill>
                  <a:srgbClr val="404040"/>
                </a:solidFill>
                <a:latin typeface="Helvetica"/>
                <a:cs typeface="Helvetica"/>
              </a:rPr>
              <a:t>Ann Arbor </a:t>
            </a:r>
            <a:r>
              <a:rPr lang="en-US" sz="2400" dirty="0" smtClean="0">
                <a:solidFill>
                  <a:srgbClr val="404040"/>
                </a:solidFill>
                <a:latin typeface="Helvetica"/>
                <a:cs typeface="Helvetica"/>
              </a:rPr>
              <a:t>community </a:t>
            </a:r>
            <a:r>
              <a:rPr lang="en-US" sz="2400" dirty="0">
                <a:solidFill>
                  <a:srgbClr val="404040"/>
                </a:solidFill>
                <a:latin typeface="Helvetica"/>
                <a:cs typeface="Helvetica"/>
              </a:rPr>
              <a:t>GHG </a:t>
            </a:r>
            <a:r>
              <a:rPr lang="en-US" sz="2400" dirty="0" smtClean="0">
                <a:solidFill>
                  <a:srgbClr val="404040"/>
                </a:solidFill>
                <a:latin typeface="Helvetica"/>
                <a:cs typeface="Helvetica"/>
              </a:rPr>
              <a:t>emissions </a:t>
            </a:r>
            <a:r>
              <a:rPr lang="en-US" sz="2400" dirty="0">
                <a:solidFill>
                  <a:srgbClr val="404040"/>
                </a:solidFill>
              </a:rPr>
              <a:t>- 2010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672362670"/>
              </p:ext>
            </p:extLst>
          </p:nvPr>
        </p:nvGraphicFramePr>
        <p:xfrm>
          <a:off x="1296987" y="1811928"/>
          <a:ext cx="7847013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5147636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>
                <a:ea typeface="Swis721 Hv BT Heavy" charset="0"/>
              </a:rPr>
              <a:t>PACE in Michigan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Established by PA 270 in 2010 - allows local governments to establish energy financing districts</a:t>
            </a:r>
          </a:p>
          <a:p>
            <a:pPr>
              <a:defRPr/>
            </a:pPr>
            <a:r>
              <a:rPr lang="en-US" dirty="0" smtClean="0"/>
              <a:t>Commercial and industrial properties eligible</a:t>
            </a:r>
          </a:p>
          <a:p>
            <a:pPr lvl="1">
              <a:defRPr/>
            </a:pPr>
            <a:r>
              <a:rPr lang="en-US" sz="2400" b="1" dirty="0" smtClean="0"/>
              <a:t>not </a:t>
            </a:r>
            <a:r>
              <a:rPr lang="en-US" sz="2400" dirty="0" smtClean="0"/>
              <a:t>residential due to FHFA letter </a:t>
            </a:r>
          </a:p>
          <a:p>
            <a:pPr>
              <a:defRPr/>
            </a:pPr>
            <a:r>
              <a:rPr lang="en-US" dirty="0" smtClean="0"/>
              <a:t>Financing for energy efficiency improvements and renewable energy systems</a:t>
            </a:r>
          </a:p>
          <a:p>
            <a:pPr>
              <a:defRPr/>
            </a:pPr>
            <a:r>
              <a:rPr lang="en-US" dirty="0" smtClean="0"/>
              <a:t>NOT a general obligation of local government</a:t>
            </a:r>
          </a:p>
          <a:p>
            <a:pPr>
              <a:defRPr/>
            </a:pPr>
            <a:r>
              <a:rPr lang="en-US" dirty="0" smtClean="0"/>
              <a:t>Requires mortgage holder consent</a:t>
            </a:r>
          </a:p>
          <a:p>
            <a:pPr>
              <a:defRPr/>
            </a:pPr>
            <a:r>
              <a:rPr lang="en-US" dirty="0" smtClean="0"/>
              <a:t>Sets assurances to protect eligibility, feasibility</a:t>
            </a:r>
          </a:p>
        </p:txBody>
      </p:sp>
    </p:spTree>
    <p:extLst>
      <p:ext uri="{BB962C8B-B14F-4D97-AF65-F5344CB8AC3E}">
        <p14:creationId xmlns:p14="http://schemas.microsoft.com/office/powerpoint/2010/main" xmlns="" val="135109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04040"/>
                </a:solidFill>
              </a:rPr>
              <a:t>Why PACE?</a:t>
            </a:r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>
                <a:solidFill>
                  <a:srgbClr val="404040"/>
                </a:solidFill>
              </a:rPr>
              <a:t>Provides </a:t>
            </a:r>
            <a:r>
              <a:rPr lang="en-US" dirty="0">
                <a:solidFill>
                  <a:srgbClr val="404040"/>
                </a:solidFill>
              </a:rPr>
              <a:t>attractive financing – not offered by other sources</a:t>
            </a:r>
          </a:p>
          <a:p>
            <a:r>
              <a:rPr lang="en-US" dirty="0" smtClean="0">
                <a:solidFill>
                  <a:srgbClr val="404040"/>
                </a:solidFill>
              </a:rPr>
              <a:t>Low, fixed interest rates</a:t>
            </a:r>
          </a:p>
          <a:p>
            <a:r>
              <a:rPr lang="en-US" dirty="0">
                <a:solidFill>
                  <a:srgbClr val="404040"/>
                </a:solidFill>
              </a:rPr>
              <a:t>L</a:t>
            </a:r>
            <a:r>
              <a:rPr lang="en-US" dirty="0" smtClean="0">
                <a:solidFill>
                  <a:srgbClr val="404040"/>
                </a:solidFill>
              </a:rPr>
              <a:t>ong repayment terms</a:t>
            </a:r>
          </a:p>
          <a:p>
            <a:r>
              <a:rPr lang="en-US" dirty="0" smtClean="0">
                <a:solidFill>
                  <a:srgbClr val="404040"/>
                </a:solidFill>
              </a:rPr>
              <a:t>May transfer with property</a:t>
            </a:r>
          </a:p>
          <a:p>
            <a:r>
              <a:rPr lang="en-US" dirty="0" smtClean="0">
                <a:solidFill>
                  <a:srgbClr val="404040"/>
                </a:solidFill>
              </a:rPr>
              <a:t>Security to investors</a:t>
            </a:r>
          </a:p>
          <a:p>
            <a:pPr lvl="1"/>
            <a:r>
              <a:rPr lang="en-US" dirty="0" smtClean="0">
                <a:solidFill>
                  <a:srgbClr val="404040"/>
                </a:solidFill>
              </a:rPr>
              <a:t>repayment structured to be less than energy savings achieved by project</a:t>
            </a:r>
          </a:p>
          <a:p>
            <a:pPr lvl="1"/>
            <a:r>
              <a:rPr lang="en-US" dirty="0" smtClean="0">
                <a:solidFill>
                  <a:srgbClr val="404040"/>
                </a:solidFill>
              </a:rPr>
              <a:t>lien provides City ability to collect equal to property tax collection</a:t>
            </a:r>
          </a:p>
          <a:p>
            <a:pPr lvl="1"/>
            <a:r>
              <a:rPr lang="en-US" dirty="0" smtClean="0">
                <a:solidFill>
                  <a:srgbClr val="404040"/>
                </a:solidFill>
              </a:rPr>
              <a:t>loan loss </a:t>
            </a:r>
            <a:r>
              <a:rPr lang="en-US" dirty="0">
                <a:solidFill>
                  <a:srgbClr val="404040"/>
                </a:solidFill>
              </a:rPr>
              <a:t>r</a:t>
            </a:r>
            <a:r>
              <a:rPr lang="en-US" dirty="0" smtClean="0">
                <a:solidFill>
                  <a:srgbClr val="404040"/>
                </a:solidFill>
              </a:rPr>
              <a:t>eserve</a:t>
            </a:r>
          </a:p>
          <a:p>
            <a:pPr>
              <a:buNone/>
            </a:pPr>
            <a:endParaRPr lang="en-US" sz="2400" dirty="0" smtClean="0">
              <a:solidFill>
                <a:srgbClr val="4040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630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04040"/>
                </a:solidFill>
                <a:ea typeface="Swis721 Hv BT Heavy" charset="0"/>
              </a:rPr>
              <a:t>Projects serve a public </a:t>
            </a:r>
            <a:r>
              <a:rPr lang="en-US" dirty="0">
                <a:solidFill>
                  <a:srgbClr val="404040"/>
                </a:solidFill>
                <a:ea typeface="Swis721 Hv BT Heavy" charset="0"/>
              </a:rPr>
              <a:t>p</a:t>
            </a:r>
            <a:r>
              <a:rPr lang="en-US" dirty="0" smtClean="0">
                <a:solidFill>
                  <a:srgbClr val="404040"/>
                </a:solidFill>
                <a:ea typeface="Swis721 Hv BT Heavy" charset="0"/>
              </a:rPr>
              <a:t>urpose</a:t>
            </a:r>
            <a:endParaRPr lang="en-US" dirty="0">
              <a:solidFill>
                <a:srgbClr val="40404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421448" y="1909315"/>
            <a:ext cx="6301104" cy="3722829"/>
            <a:chOff x="2687296" y="1939150"/>
            <a:chExt cx="3615367" cy="2272181"/>
          </a:xfrm>
          <a:solidFill>
            <a:srgbClr val="F7931E"/>
          </a:solidFill>
        </p:grpSpPr>
        <p:sp>
          <p:nvSpPr>
            <p:cNvPr id="6" name="Freeform 5"/>
            <p:cNvSpPr/>
            <p:nvPr/>
          </p:nvSpPr>
          <p:spPr>
            <a:xfrm>
              <a:off x="2687296" y="1939150"/>
              <a:ext cx="1687746" cy="675098"/>
            </a:xfrm>
            <a:custGeom>
              <a:avLst/>
              <a:gdLst>
                <a:gd name="connsiteX0" fmla="*/ 0 w 1687746"/>
                <a:gd name="connsiteY0" fmla="*/ 0 h 675098"/>
                <a:gd name="connsiteX1" fmla="*/ 1687746 w 1687746"/>
                <a:gd name="connsiteY1" fmla="*/ 0 h 675098"/>
                <a:gd name="connsiteX2" fmla="*/ 1687746 w 1687746"/>
                <a:gd name="connsiteY2" fmla="*/ 675098 h 675098"/>
                <a:gd name="connsiteX3" fmla="*/ 0 w 1687746"/>
                <a:gd name="connsiteY3" fmla="*/ 675098 h 675098"/>
                <a:gd name="connsiteX4" fmla="*/ 0 w 1687746"/>
                <a:gd name="connsiteY4" fmla="*/ 0 h 675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87746" h="675098">
                  <a:moveTo>
                    <a:pt x="0" y="0"/>
                  </a:moveTo>
                  <a:lnTo>
                    <a:pt x="1687746" y="0"/>
                  </a:lnTo>
                  <a:lnTo>
                    <a:pt x="1687746" y="675098"/>
                  </a:lnTo>
                  <a:lnTo>
                    <a:pt x="0" y="675098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050" tIns="9525" rIns="0" bIns="9525" numCol="1" spcCol="1270" anchor="ctr" anchorCtr="0">
              <a:noAutofit/>
            </a:bodyPr>
            <a:lstStyle/>
            <a:p>
              <a:pPr lvl="0" algn="ctr" defTabSz="666750" rtl="0">
                <a:lnSpc>
                  <a:spcPct val="90000"/>
                </a:lnSpc>
                <a:spcBef>
                  <a:spcPct val="0"/>
                </a:spcBef>
              </a:pPr>
              <a:r>
                <a:rPr lang="en-US" sz="2400" b="0" i="0" kern="1200" dirty="0" smtClean="0">
                  <a:latin typeface="Helvetica Light"/>
                  <a:cs typeface="Helvetica Light"/>
                </a:rPr>
                <a:t>spurs </a:t>
              </a:r>
              <a:r>
                <a:rPr lang="en-US" sz="3200" b="0" i="0" kern="1200" dirty="0" smtClean="0">
                  <a:latin typeface="Helvetica Light"/>
                  <a:cs typeface="Helvetica Light"/>
                </a:rPr>
                <a:t>economic development</a:t>
              </a:r>
              <a:endParaRPr lang="en-US" sz="3200" b="0" i="0" kern="1200" dirty="0">
                <a:latin typeface="Helvetica Light"/>
                <a:cs typeface="Helvetica Light"/>
              </a:endParaRPr>
            </a:p>
          </p:txBody>
        </p:sp>
        <p:sp>
          <p:nvSpPr>
            <p:cNvPr id="7" name="Freeform 6"/>
            <p:cNvSpPr/>
            <p:nvPr/>
          </p:nvSpPr>
          <p:spPr>
            <a:xfrm>
              <a:off x="4614917" y="1939150"/>
              <a:ext cx="1687746" cy="675098"/>
            </a:xfrm>
            <a:custGeom>
              <a:avLst/>
              <a:gdLst>
                <a:gd name="connsiteX0" fmla="*/ 0 w 1687746"/>
                <a:gd name="connsiteY0" fmla="*/ 0 h 675098"/>
                <a:gd name="connsiteX1" fmla="*/ 1687746 w 1687746"/>
                <a:gd name="connsiteY1" fmla="*/ 0 h 675098"/>
                <a:gd name="connsiteX2" fmla="*/ 1687746 w 1687746"/>
                <a:gd name="connsiteY2" fmla="*/ 675098 h 675098"/>
                <a:gd name="connsiteX3" fmla="*/ 0 w 1687746"/>
                <a:gd name="connsiteY3" fmla="*/ 675098 h 675098"/>
                <a:gd name="connsiteX4" fmla="*/ 0 w 1687746"/>
                <a:gd name="connsiteY4" fmla="*/ 0 h 675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87746" h="675098">
                  <a:moveTo>
                    <a:pt x="0" y="0"/>
                  </a:moveTo>
                  <a:lnTo>
                    <a:pt x="1687746" y="0"/>
                  </a:lnTo>
                  <a:lnTo>
                    <a:pt x="1687746" y="675098"/>
                  </a:lnTo>
                  <a:lnTo>
                    <a:pt x="0" y="675098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050" tIns="9525" rIns="0" bIns="9525" numCol="1" spcCol="1270" anchor="ctr" anchorCtr="0">
              <a:noAutofit/>
            </a:bodyPr>
            <a:lstStyle/>
            <a:p>
              <a:pPr lvl="0" algn="ctr" defTabSz="666750" rtl="0">
                <a:lnSpc>
                  <a:spcPct val="90000"/>
                </a:lnSpc>
                <a:spcBef>
                  <a:spcPct val="0"/>
                </a:spcBef>
              </a:pPr>
              <a:r>
                <a:rPr lang="en-US" sz="2800" b="0" i="0" kern="1200" dirty="0" smtClean="0">
                  <a:latin typeface="Helvetica Light"/>
                  <a:cs typeface="Helvetica Light"/>
                </a:rPr>
                <a:t>creates </a:t>
              </a:r>
              <a:r>
                <a:rPr lang="en-US" sz="3600" b="0" i="0" kern="1200" dirty="0" smtClean="0">
                  <a:latin typeface="Helvetica Light"/>
                  <a:cs typeface="Helvetica Light"/>
                </a:rPr>
                <a:t>jobs</a:t>
              </a:r>
              <a:endParaRPr lang="en-US" sz="3600" b="0" i="0" kern="1200" dirty="0">
                <a:latin typeface="Helvetica Light"/>
                <a:cs typeface="Helvetica Light"/>
              </a:endParaRPr>
            </a:p>
          </p:txBody>
        </p:sp>
        <p:sp>
          <p:nvSpPr>
            <p:cNvPr id="8" name="Freeform 7"/>
            <p:cNvSpPr/>
            <p:nvPr/>
          </p:nvSpPr>
          <p:spPr>
            <a:xfrm>
              <a:off x="2687296" y="2739737"/>
              <a:ext cx="1687746" cy="675098"/>
            </a:xfrm>
            <a:custGeom>
              <a:avLst/>
              <a:gdLst>
                <a:gd name="connsiteX0" fmla="*/ 0 w 1687746"/>
                <a:gd name="connsiteY0" fmla="*/ 0 h 675098"/>
                <a:gd name="connsiteX1" fmla="*/ 1687746 w 1687746"/>
                <a:gd name="connsiteY1" fmla="*/ 0 h 675098"/>
                <a:gd name="connsiteX2" fmla="*/ 1687746 w 1687746"/>
                <a:gd name="connsiteY2" fmla="*/ 675098 h 675098"/>
                <a:gd name="connsiteX3" fmla="*/ 0 w 1687746"/>
                <a:gd name="connsiteY3" fmla="*/ 675098 h 675098"/>
                <a:gd name="connsiteX4" fmla="*/ 0 w 1687746"/>
                <a:gd name="connsiteY4" fmla="*/ 0 h 675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87746" h="675098">
                  <a:moveTo>
                    <a:pt x="0" y="0"/>
                  </a:moveTo>
                  <a:lnTo>
                    <a:pt x="1687746" y="0"/>
                  </a:lnTo>
                  <a:lnTo>
                    <a:pt x="1687746" y="675098"/>
                  </a:lnTo>
                  <a:lnTo>
                    <a:pt x="0" y="675098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050" tIns="9525" rIns="0" bIns="9525" numCol="1" spcCol="1270" anchor="ctr" anchorCtr="0">
              <a:noAutofit/>
            </a:bodyPr>
            <a:lstStyle/>
            <a:p>
              <a:pPr lvl="0" algn="ctr" defTabSz="666750" rtl="0">
                <a:lnSpc>
                  <a:spcPct val="90000"/>
                </a:lnSpc>
                <a:spcBef>
                  <a:spcPct val="0"/>
                </a:spcBef>
              </a:pPr>
              <a:r>
                <a:rPr lang="en-US" sz="2400" b="0" i="0" kern="1200" dirty="0" smtClean="0">
                  <a:latin typeface="Helvetica Light"/>
                  <a:cs typeface="Helvetica Light"/>
                </a:rPr>
                <a:t>increases </a:t>
              </a:r>
              <a:r>
                <a:rPr lang="en-US" sz="3200" b="0" i="0" kern="1200" dirty="0" smtClean="0">
                  <a:latin typeface="Helvetica Light"/>
                  <a:cs typeface="Helvetica Light"/>
                </a:rPr>
                <a:t>property values</a:t>
              </a:r>
              <a:endParaRPr lang="en-US" sz="3200" b="0" i="0" kern="1200" dirty="0">
                <a:latin typeface="Helvetica Light"/>
                <a:cs typeface="Helvetica Light"/>
              </a:endParaRPr>
            </a:p>
          </p:txBody>
        </p:sp>
        <p:sp>
          <p:nvSpPr>
            <p:cNvPr id="9" name="Freeform 8"/>
            <p:cNvSpPr/>
            <p:nvPr/>
          </p:nvSpPr>
          <p:spPr>
            <a:xfrm>
              <a:off x="4614917" y="2739736"/>
              <a:ext cx="1687746" cy="675098"/>
            </a:xfrm>
            <a:custGeom>
              <a:avLst/>
              <a:gdLst>
                <a:gd name="connsiteX0" fmla="*/ 0 w 1687746"/>
                <a:gd name="connsiteY0" fmla="*/ 0 h 675098"/>
                <a:gd name="connsiteX1" fmla="*/ 1687746 w 1687746"/>
                <a:gd name="connsiteY1" fmla="*/ 0 h 675098"/>
                <a:gd name="connsiteX2" fmla="*/ 1687746 w 1687746"/>
                <a:gd name="connsiteY2" fmla="*/ 675098 h 675098"/>
                <a:gd name="connsiteX3" fmla="*/ 0 w 1687746"/>
                <a:gd name="connsiteY3" fmla="*/ 675098 h 675098"/>
                <a:gd name="connsiteX4" fmla="*/ 0 w 1687746"/>
                <a:gd name="connsiteY4" fmla="*/ 0 h 675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87746" h="675098">
                  <a:moveTo>
                    <a:pt x="0" y="0"/>
                  </a:moveTo>
                  <a:lnTo>
                    <a:pt x="1687746" y="0"/>
                  </a:lnTo>
                  <a:lnTo>
                    <a:pt x="1687746" y="675098"/>
                  </a:lnTo>
                  <a:lnTo>
                    <a:pt x="0" y="675098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050" tIns="9525" rIns="0" bIns="9525" numCol="1" spcCol="1270" anchor="ctr" anchorCtr="0">
              <a:noAutofit/>
            </a:bodyPr>
            <a:lstStyle/>
            <a:p>
              <a:pPr lvl="0" algn="ctr" defTabSz="666750" rtl="0">
                <a:lnSpc>
                  <a:spcPct val="90000"/>
                </a:lnSpc>
                <a:spcBef>
                  <a:spcPct val="0"/>
                </a:spcBef>
              </a:pPr>
              <a:r>
                <a:rPr lang="en-US" sz="2400" b="0" i="0" kern="1200" dirty="0" smtClean="0">
                  <a:latin typeface="Helvetica Light"/>
                  <a:cs typeface="Helvetica Light"/>
                </a:rPr>
                <a:t>reduces </a:t>
              </a:r>
              <a:r>
                <a:rPr lang="en-US" sz="4400" b="0" i="0" kern="1200" dirty="0" smtClean="0">
                  <a:latin typeface="Helvetica Light"/>
                  <a:cs typeface="Helvetica Light"/>
                </a:rPr>
                <a:t>energy use </a:t>
              </a:r>
              <a:endParaRPr lang="en-US" sz="2400" b="0" i="0" kern="1200" dirty="0">
                <a:latin typeface="Helvetica Light"/>
                <a:cs typeface="Helvetica Light"/>
              </a:endParaRPr>
            </a:p>
          </p:txBody>
        </p:sp>
        <p:sp>
          <p:nvSpPr>
            <p:cNvPr id="10" name="Freeform 9"/>
            <p:cNvSpPr/>
            <p:nvPr/>
          </p:nvSpPr>
          <p:spPr>
            <a:xfrm>
              <a:off x="2687296" y="3519520"/>
              <a:ext cx="1687746" cy="675098"/>
            </a:xfrm>
            <a:custGeom>
              <a:avLst/>
              <a:gdLst>
                <a:gd name="connsiteX0" fmla="*/ 0 w 1687746"/>
                <a:gd name="connsiteY0" fmla="*/ 0 h 675098"/>
                <a:gd name="connsiteX1" fmla="*/ 1687746 w 1687746"/>
                <a:gd name="connsiteY1" fmla="*/ 0 h 675098"/>
                <a:gd name="connsiteX2" fmla="*/ 1687746 w 1687746"/>
                <a:gd name="connsiteY2" fmla="*/ 675098 h 675098"/>
                <a:gd name="connsiteX3" fmla="*/ 0 w 1687746"/>
                <a:gd name="connsiteY3" fmla="*/ 675098 h 675098"/>
                <a:gd name="connsiteX4" fmla="*/ 0 w 1687746"/>
                <a:gd name="connsiteY4" fmla="*/ 0 h 675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87746" h="675098">
                  <a:moveTo>
                    <a:pt x="0" y="0"/>
                  </a:moveTo>
                  <a:lnTo>
                    <a:pt x="1687746" y="0"/>
                  </a:lnTo>
                  <a:lnTo>
                    <a:pt x="1687746" y="675098"/>
                  </a:lnTo>
                  <a:lnTo>
                    <a:pt x="0" y="675098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050" tIns="9525" rIns="0" bIns="9525" numCol="1" spcCol="1270" anchor="ctr" anchorCtr="0">
              <a:noAutofit/>
            </a:bodyPr>
            <a:lstStyle/>
            <a:p>
              <a:pPr lvl="0" algn="ctr" defTabSz="666750" rtl="0">
                <a:lnSpc>
                  <a:spcPct val="90000"/>
                </a:lnSpc>
                <a:spcBef>
                  <a:spcPct val="0"/>
                </a:spcBef>
              </a:pPr>
              <a:r>
                <a:rPr lang="en-US" sz="2400" b="0" i="0" kern="1200" dirty="0" smtClean="0">
                  <a:latin typeface="Helvetica Light"/>
                  <a:cs typeface="Helvetica Light"/>
                </a:rPr>
                <a:t>controls </a:t>
              </a:r>
            </a:p>
            <a:p>
              <a:pPr lvl="0" algn="ctr" defTabSz="666750" rtl="0">
                <a:lnSpc>
                  <a:spcPct val="90000"/>
                </a:lnSpc>
                <a:spcBef>
                  <a:spcPct val="0"/>
                </a:spcBef>
              </a:pPr>
              <a:r>
                <a:rPr lang="en-US" sz="3600" b="0" i="0" kern="1200" dirty="0" smtClean="0">
                  <a:latin typeface="Helvetica Light"/>
                  <a:cs typeface="Helvetica Light"/>
                </a:rPr>
                <a:t>energy costs</a:t>
              </a:r>
              <a:endParaRPr lang="en-US" sz="3600" b="0" i="0" kern="1200" dirty="0">
                <a:latin typeface="Helvetica Light"/>
                <a:cs typeface="Helvetica Light"/>
              </a:endParaRPr>
            </a:p>
          </p:txBody>
        </p:sp>
        <p:sp>
          <p:nvSpPr>
            <p:cNvPr id="11" name="Freeform 10"/>
            <p:cNvSpPr/>
            <p:nvPr/>
          </p:nvSpPr>
          <p:spPr>
            <a:xfrm>
              <a:off x="4614917" y="3536233"/>
              <a:ext cx="1687746" cy="675098"/>
            </a:xfrm>
            <a:custGeom>
              <a:avLst/>
              <a:gdLst>
                <a:gd name="connsiteX0" fmla="*/ 0 w 1687746"/>
                <a:gd name="connsiteY0" fmla="*/ 0 h 675098"/>
                <a:gd name="connsiteX1" fmla="*/ 1687746 w 1687746"/>
                <a:gd name="connsiteY1" fmla="*/ 0 h 675098"/>
                <a:gd name="connsiteX2" fmla="*/ 1687746 w 1687746"/>
                <a:gd name="connsiteY2" fmla="*/ 675098 h 675098"/>
                <a:gd name="connsiteX3" fmla="*/ 0 w 1687746"/>
                <a:gd name="connsiteY3" fmla="*/ 675098 h 675098"/>
                <a:gd name="connsiteX4" fmla="*/ 0 w 1687746"/>
                <a:gd name="connsiteY4" fmla="*/ 0 h 675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87746" h="675098">
                  <a:moveTo>
                    <a:pt x="0" y="0"/>
                  </a:moveTo>
                  <a:lnTo>
                    <a:pt x="1687746" y="0"/>
                  </a:lnTo>
                  <a:lnTo>
                    <a:pt x="1687746" y="675098"/>
                  </a:lnTo>
                  <a:lnTo>
                    <a:pt x="0" y="675098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050" tIns="9525" rIns="0" bIns="9525" numCol="1" spcCol="1270" anchor="ctr" anchorCtr="0">
              <a:noAutofit/>
            </a:bodyPr>
            <a:lstStyle/>
            <a:p>
              <a:pPr lvl="0" algn="ctr" defTabSz="666750" rtl="0">
                <a:lnSpc>
                  <a:spcPct val="90000"/>
                </a:lnSpc>
                <a:spcBef>
                  <a:spcPct val="0"/>
                </a:spcBef>
              </a:pPr>
              <a:r>
                <a:rPr lang="en-US" sz="2800" b="0" i="0" kern="1200" dirty="0" smtClean="0">
                  <a:latin typeface="Helvetica Light"/>
                  <a:cs typeface="Helvetica Light"/>
                </a:rPr>
                <a:t>reduces greenhouse gas emissions</a:t>
              </a:r>
              <a:endParaRPr lang="en-US" sz="2800" b="0" i="0" kern="1200" dirty="0">
                <a:latin typeface="Helvetica Light"/>
                <a:cs typeface="Helvetica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189271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04040"/>
                </a:solidFill>
              </a:rPr>
              <a:t>Energy savings through PACE</a:t>
            </a:r>
            <a:endParaRPr lang="en-US" dirty="0">
              <a:solidFill>
                <a:srgbClr val="404040"/>
              </a:solidFill>
            </a:endParaRPr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xmlns="" val="2717280908"/>
              </p:ext>
            </p:extLst>
          </p:nvPr>
        </p:nvGraphicFramePr>
        <p:xfrm>
          <a:off x="1420457" y="1492298"/>
          <a:ext cx="7723543" cy="450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9901827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>
                <a:solidFill>
                  <a:srgbClr val="404040"/>
                </a:solidFill>
              </a:rPr>
              <a:t>Ann Arbor’s Energy Financing District</a:t>
            </a:r>
            <a:r>
              <a:rPr lang="en-US" dirty="0" smtClean="0">
                <a:solidFill>
                  <a:srgbClr val="404040"/>
                </a:solidFill>
              </a:rPr>
              <a:t/>
            </a:r>
            <a:br>
              <a:rPr lang="en-US" dirty="0" smtClean="0">
                <a:solidFill>
                  <a:srgbClr val="404040"/>
                </a:solidFill>
              </a:rPr>
            </a:br>
            <a:endParaRPr lang="en-US" dirty="0">
              <a:solidFill>
                <a:srgbClr val="404040"/>
              </a:solidFill>
            </a:endParaRPr>
          </a:p>
        </p:txBody>
      </p:sp>
      <p:pic>
        <p:nvPicPr>
          <p:cNvPr id="5" name="Picture Placeholder 4" descr="CityBoundary.jpg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55689" r="-55689"/>
          <a:stretch/>
        </p:blipFill>
        <p:spPr>
          <a:xfrm>
            <a:off x="530225" y="1600200"/>
            <a:ext cx="7847013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09077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 smtClean="0"/>
              <a:t>Who is eligible?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 smtClean="0"/>
              <a:t>Commercial properties</a:t>
            </a:r>
          </a:p>
          <a:p>
            <a:pPr lvl="1"/>
            <a:r>
              <a:rPr lang="en-US" dirty="0" smtClean="0"/>
              <a:t>property subject to Michigan Building </a:t>
            </a:r>
            <a:r>
              <a:rPr lang="en-US" dirty="0"/>
              <a:t>C</a:t>
            </a:r>
            <a:r>
              <a:rPr lang="en-US" dirty="0" smtClean="0"/>
              <a:t>ode</a:t>
            </a:r>
          </a:p>
          <a:p>
            <a:pPr lvl="1"/>
            <a:r>
              <a:rPr lang="en-US" dirty="0" smtClean="0"/>
              <a:t>includes</a:t>
            </a:r>
          </a:p>
          <a:p>
            <a:pPr lvl="2"/>
            <a:r>
              <a:rPr lang="en-US" sz="2400" dirty="0" smtClean="0"/>
              <a:t>apartment buildings with 3 or more units</a:t>
            </a:r>
          </a:p>
          <a:p>
            <a:pPr lvl="2"/>
            <a:r>
              <a:rPr lang="en-US" sz="2400" dirty="0" smtClean="0"/>
              <a:t>tax exempt  -- churches, private schools</a:t>
            </a:r>
          </a:p>
          <a:p>
            <a:pPr lvl="2"/>
            <a:r>
              <a:rPr lang="en-US" sz="2400" dirty="0" smtClean="0"/>
              <a:t>retail, offices, manufacturing</a:t>
            </a:r>
          </a:p>
          <a:p>
            <a:pPr lvl="2"/>
            <a:r>
              <a:rPr lang="en-US" sz="2400" b="1" dirty="0" smtClean="0"/>
              <a:t>all</a:t>
            </a:r>
            <a:r>
              <a:rPr lang="en-US" sz="2400" dirty="0" smtClean="0"/>
              <a:t> properties except those subject to Michigan Residential Building Code</a:t>
            </a:r>
          </a:p>
          <a:p>
            <a:pPr lvl="3"/>
            <a:r>
              <a:rPr lang="en-US" sz="2000" dirty="0" smtClean="0"/>
              <a:t>single family, duplex, certain townhouses (and public schools)</a:t>
            </a:r>
          </a:p>
        </p:txBody>
      </p:sp>
    </p:spTree>
    <p:extLst>
      <p:ext uri="{BB962C8B-B14F-4D97-AF65-F5344CB8AC3E}">
        <p14:creationId xmlns:p14="http://schemas.microsoft.com/office/powerpoint/2010/main" xmlns="" val="15972608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eligible?</a:t>
            </a:r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1164687" y="1633951"/>
            <a:ext cx="6814627" cy="4404212"/>
            <a:chOff x="1211585" y="1633952"/>
            <a:chExt cx="6814627" cy="4070314"/>
          </a:xfrm>
        </p:grpSpPr>
        <p:sp>
          <p:nvSpPr>
            <p:cNvPr id="7" name="Freeform 6"/>
            <p:cNvSpPr/>
            <p:nvPr/>
          </p:nvSpPr>
          <p:spPr>
            <a:xfrm>
              <a:off x="1211586" y="1633952"/>
              <a:ext cx="1861668" cy="1243802"/>
            </a:xfrm>
            <a:custGeom>
              <a:avLst/>
              <a:gdLst>
                <a:gd name="connsiteX0" fmla="*/ 0 w 1673929"/>
                <a:gd name="connsiteY0" fmla="*/ 0 h 1004357"/>
                <a:gd name="connsiteX1" fmla="*/ 1673929 w 1673929"/>
                <a:gd name="connsiteY1" fmla="*/ 0 h 1004357"/>
                <a:gd name="connsiteX2" fmla="*/ 1673929 w 1673929"/>
                <a:gd name="connsiteY2" fmla="*/ 1004357 h 1004357"/>
                <a:gd name="connsiteX3" fmla="*/ 0 w 1673929"/>
                <a:gd name="connsiteY3" fmla="*/ 1004357 h 1004357"/>
                <a:gd name="connsiteX4" fmla="*/ 0 w 1673929"/>
                <a:gd name="connsiteY4" fmla="*/ 0 h 1004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73929" h="1004357">
                  <a:moveTo>
                    <a:pt x="0" y="0"/>
                  </a:moveTo>
                  <a:lnTo>
                    <a:pt x="1673929" y="0"/>
                  </a:lnTo>
                  <a:lnTo>
                    <a:pt x="1673929" y="1004357"/>
                  </a:lnTo>
                  <a:lnTo>
                    <a:pt x="0" y="10043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CE39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kern="1200" dirty="0" smtClean="0">
                  <a:latin typeface="Helvetica Light"/>
                  <a:cs typeface="Helvetica Light"/>
                </a:rPr>
                <a:t>energy analysis </a:t>
              </a:r>
              <a:r>
                <a:rPr lang="en-US" sz="1600" kern="1200" dirty="0" smtClean="0">
                  <a:latin typeface="Helvetica Light"/>
                  <a:cs typeface="Helvetica Light"/>
                </a:rPr>
                <a:t>(energy audit)</a:t>
              </a:r>
              <a:endParaRPr lang="en-US" sz="1600" kern="1200" dirty="0">
                <a:latin typeface="Helvetica Light"/>
                <a:cs typeface="Helvetica Light"/>
              </a:endParaRPr>
            </a:p>
          </p:txBody>
        </p:sp>
        <p:sp>
          <p:nvSpPr>
            <p:cNvPr id="8" name="Freeform 7"/>
            <p:cNvSpPr/>
            <p:nvPr/>
          </p:nvSpPr>
          <p:spPr>
            <a:xfrm>
              <a:off x="3073254" y="1633952"/>
              <a:ext cx="1673929" cy="1243802"/>
            </a:xfrm>
            <a:custGeom>
              <a:avLst/>
              <a:gdLst>
                <a:gd name="connsiteX0" fmla="*/ 0 w 1673929"/>
                <a:gd name="connsiteY0" fmla="*/ 0 h 1004357"/>
                <a:gd name="connsiteX1" fmla="*/ 1673929 w 1673929"/>
                <a:gd name="connsiteY1" fmla="*/ 0 h 1004357"/>
                <a:gd name="connsiteX2" fmla="*/ 1673929 w 1673929"/>
                <a:gd name="connsiteY2" fmla="*/ 1004357 h 1004357"/>
                <a:gd name="connsiteX3" fmla="*/ 0 w 1673929"/>
                <a:gd name="connsiteY3" fmla="*/ 1004357 h 1004357"/>
                <a:gd name="connsiteX4" fmla="*/ 0 w 1673929"/>
                <a:gd name="connsiteY4" fmla="*/ 0 h 1004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73929" h="1004357">
                  <a:moveTo>
                    <a:pt x="0" y="0"/>
                  </a:moveTo>
                  <a:lnTo>
                    <a:pt x="1673929" y="0"/>
                  </a:lnTo>
                  <a:lnTo>
                    <a:pt x="1673929" y="1004357"/>
                  </a:lnTo>
                  <a:lnTo>
                    <a:pt x="0" y="10043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CE39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kern="1200" dirty="0" smtClean="0">
                  <a:latin typeface="Helvetica Light"/>
                  <a:cs typeface="Helvetica Light"/>
                </a:rPr>
                <a:t>insulation &amp; weather sealing</a:t>
              </a:r>
              <a:endParaRPr lang="en-US" sz="2400" kern="1200" dirty="0">
                <a:latin typeface="Helvetica Light"/>
                <a:cs typeface="Helvetica Light"/>
              </a:endParaRPr>
            </a:p>
          </p:txBody>
        </p:sp>
        <p:sp>
          <p:nvSpPr>
            <p:cNvPr id="9" name="Freeform 8"/>
            <p:cNvSpPr/>
            <p:nvPr/>
          </p:nvSpPr>
          <p:spPr>
            <a:xfrm>
              <a:off x="4747183" y="1633952"/>
              <a:ext cx="1072081" cy="1252172"/>
            </a:xfrm>
            <a:custGeom>
              <a:avLst/>
              <a:gdLst>
                <a:gd name="connsiteX0" fmla="*/ 0 w 1673929"/>
                <a:gd name="connsiteY0" fmla="*/ 0 h 1004357"/>
                <a:gd name="connsiteX1" fmla="*/ 1673929 w 1673929"/>
                <a:gd name="connsiteY1" fmla="*/ 0 h 1004357"/>
                <a:gd name="connsiteX2" fmla="*/ 1673929 w 1673929"/>
                <a:gd name="connsiteY2" fmla="*/ 1004357 h 1004357"/>
                <a:gd name="connsiteX3" fmla="*/ 0 w 1673929"/>
                <a:gd name="connsiteY3" fmla="*/ 1004357 h 1004357"/>
                <a:gd name="connsiteX4" fmla="*/ 0 w 1673929"/>
                <a:gd name="connsiteY4" fmla="*/ 0 h 1004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73929" h="1004357">
                  <a:moveTo>
                    <a:pt x="0" y="0"/>
                  </a:moveTo>
                  <a:lnTo>
                    <a:pt x="1673929" y="0"/>
                  </a:lnTo>
                  <a:lnTo>
                    <a:pt x="1673929" y="1004357"/>
                  </a:lnTo>
                  <a:lnTo>
                    <a:pt x="0" y="10043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CE39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kern="1200" dirty="0" smtClean="0">
                  <a:latin typeface="Helvetica Light"/>
                  <a:cs typeface="Helvetica Light"/>
                </a:rPr>
                <a:t>lighting </a:t>
              </a:r>
              <a:r>
                <a:rPr lang="en-US" sz="1400" kern="1200" dirty="0" smtClean="0">
                  <a:latin typeface="Helvetica Light"/>
                  <a:cs typeface="Helvetica Light"/>
                </a:rPr>
                <a:t>&amp;</a:t>
              </a:r>
              <a:r>
                <a:rPr lang="en-US" kern="1200" dirty="0" smtClean="0">
                  <a:latin typeface="Helvetica Light"/>
                  <a:cs typeface="Helvetica Light"/>
                </a:rPr>
                <a:t> controls</a:t>
              </a:r>
              <a:endParaRPr lang="en-US" kern="1200" dirty="0">
                <a:latin typeface="Helvetica Light"/>
                <a:cs typeface="Helvetica Light"/>
              </a:endParaRPr>
            </a:p>
          </p:txBody>
        </p:sp>
        <p:sp>
          <p:nvSpPr>
            <p:cNvPr id="10" name="Freeform 9"/>
            <p:cNvSpPr/>
            <p:nvPr/>
          </p:nvSpPr>
          <p:spPr>
            <a:xfrm>
              <a:off x="5078042" y="4894840"/>
              <a:ext cx="2948170" cy="809426"/>
            </a:xfrm>
            <a:custGeom>
              <a:avLst/>
              <a:gdLst>
                <a:gd name="connsiteX0" fmla="*/ 0 w 1673929"/>
                <a:gd name="connsiteY0" fmla="*/ 0 h 1004357"/>
                <a:gd name="connsiteX1" fmla="*/ 1673929 w 1673929"/>
                <a:gd name="connsiteY1" fmla="*/ 0 h 1004357"/>
                <a:gd name="connsiteX2" fmla="*/ 1673929 w 1673929"/>
                <a:gd name="connsiteY2" fmla="*/ 1004357 h 1004357"/>
                <a:gd name="connsiteX3" fmla="*/ 0 w 1673929"/>
                <a:gd name="connsiteY3" fmla="*/ 1004357 h 1004357"/>
                <a:gd name="connsiteX4" fmla="*/ 0 w 1673929"/>
                <a:gd name="connsiteY4" fmla="*/ 0 h 1004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73929" h="1004357">
                  <a:moveTo>
                    <a:pt x="0" y="0"/>
                  </a:moveTo>
                  <a:lnTo>
                    <a:pt x="1673929" y="0"/>
                  </a:lnTo>
                  <a:lnTo>
                    <a:pt x="1673929" y="1004357"/>
                  </a:lnTo>
                  <a:lnTo>
                    <a:pt x="0" y="10043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CE39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dirty="0">
                  <a:latin typeface="Helvetica Light"/>
                  <a:cs typeface="Helvetica Light"/>
                </a:rPr>
                <a:t>h</a:t>
              </a:r>
              <a:r>
                <a:rPr lang="en-US" sz="1600" kern="1200" dirty="0" smtClean="0">
                  <a:latin typeface="Helvetica Light"/>
                  <a:cs typeface="Helvetica Light"/>
                </a:rPr>
                <a:t>eating, ventilation and air-conditioning </a:t>
              </a:r>
              <a:r>
                <a:rPr lang="en-US" sz="1400" kern="1200" dirty="0" smtClean="0">
                  <a:latin typeface="Helvetica Light"/>
                  <a:cs typeface="Helvetica Light"/>
                </a:rPr>
                <a:t>(HVAC) </a:t>
              </a:r>
              <a:r>
                <a:rPr lang="en-US" sz="1600" kern="1200" dirty="0" smtClean="0">
                  <a:latin typeface="Helvetica Light"/>
                  <a:cs typeface="Helvetica Light"/>
                </a:rPr>
                <a:t>upgrades</a:t>
              </a:r>
              <a:endParaRPr lang="en-US" sz="1600" kern="1200" dirty="0">
                <a:latin typeface="Helvetica Light"/>
                <a:cs typeface="Helvetica Light"/>
              </a:endParaRPr>
            </a:p>
          </p:txBody>
        </p:sp>
        <p:sp>
          <p:nvSpPr>
            <p:cNvPr id="11" name="Freeform 10"/>
            <p:cNvSpPr/>
            <p:nvPr/>
          </p:nvSpPr>
          <p:spPr>
            <a:xfrm>
              <a:off x="1211586" y="2877754"/>
              <a:ext cx="2192527" cy="1463477"/>
            </a:xfrm>
            <a:custGeom>
              <a:avLst/>
              <a:gdLst>
                <a:gd name="connsiteX0" fmla="*/ 0 w 1673929"/>
                <a:gd name="connsiteY0" fmla="*/ 0 h 1004357"/>
                <a:gd name="connsiteX1" fmla="*/ 1673929 w 1673929"/>
                <a:gd name="connsiteY1" fmla="*/ 0 h 1004357"/>
                <a:gd name="connsiteX2" fmla="*/ 1673929 w 1673929"/>
                <a:gd name="connsiteY2" fmla="*/ 1004357 h 1004357"/>
                <a:gd name="connsiteX3" fmla="*/ 0 w 1673929"/>
                <a:gd name="connsiteY3" fmla="*/ 1004357 h 1004357"/>
                <a:gd name="connsiteX4" fmla="*/ 0 w 1673929"/>
                <a:gd name="connsiteY4" fmla="*/ 0 h 1004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73929" h="1004357">
                  <a:moveTo>
                    <a:pt x="0" y="0"/>
                  </a:moveTo>
                  <a:lnTo>
                    <a:pt x="1673929" y="0"/>
                  </a:lnTo>
                  <a:lnTo>
                    <a:pt x="1673929" y="1004357"/>
                  </a:lnTo>
                  <a:lnTo>
                    <a:pt x="0" y="10043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CE39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dirty="0">
                  <a:latin typeface="Helvetica Light"/>
                  <a:cs typeface="Helvetica Light"/>
                </a:rPr>
                <a:t>h</a:t>
              </a:r>
              <a:r>
                <a:rPr lang="en-US" sz="2000" kern="1200" dirty="0" smtClean="0">
                  <a:latin typeface="Helvetica Light"/>
                  <a:cs typeface="Helvetica Light"/>
                </a:rPr>
                <a:t>igh-efficiency shower &amp; faucet aerator replacements</a:t>
              </a:r>
              <a:endParaRPr lang="en-US" sz="2000" kern="1200" dirty="0">
                <a:latin typeface="Helvetica Light"/>
                <a:cs typeface="Helvetica Light"/>
              </a:endParaRPr>
            </a:p>
          </p:txBody>
        </p:sp>
        <p:sp>
          <p:nvSpPr>
            <p:cNvPr id="12" name="Freeform 11"/>
            <p:cNvSpPr/>
            <p:nvPr/>
          </p:nvSpPr>
          <p:spPr>
            <a:xfrm>
              <a:off x="3404113" y="2877754"/>
              <a:ext cx="1673929" cy="1004357"/>
            </a:xfrm>
            <a:custGeom>
              <a:avLst/>
              <a:gdLst>
                <a:gd name="connsiteX0" fmla="*/ 0 w 1673929"/>
                <a:gd name="connsiteY0" fmla="*/ 0 h 1004357"/>
                <a:gd name="connsiteX1" fmla="*/ 1673929 w 1673929"/>
                <a:gd name="connsiteY1" fmla="*/ 0 h 1004357"/>
                <a:gd name="connsiteX2" fmla="*/ 1673929 w 1673929"/>
                <a:gd name="connsiteY2" fmla="*/ 1004357 h 1004357"/>
                <a:gd name="connsiteX3" fmla="*/ 0 w 1673929"/>
                <a:gd name="connsiteY3" fmla="*/ 1004357 h 1004357"/>
                <a:gd name="connsiteX4" fmla="*/ 0 w 1673929"/>
                <a:gd name="connsiteY4" fmla="*/ 0 h 1004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73929" h="1004357">
                  <a:moveTo>
                    <a:pt x="0" y="0"/>
                  </a:moveTo>
                  <a:lnTo>
                    <a:pt x="1673929" y="0"/>
                  </a:lnTo>
                  <a:lnTo>
                    <a:pt x="1673929" y="1004357"/>
                  </a:lnTo>
                  <a:lnTo>
                    <a:pt x="0" y="10043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CE39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kern="1200" dirty="0" smtClean="0">
                  <a:latin typeface="Helvetica Light"/>
                  <a:cs typeface="Helvetica Light"/>
                </a:rPr>
                <a:t>ENERGY STAR appliances</a:t>
              </a:r>
              <a:endParaRPr lang="en-US" kern="1200" dirty="0">
                <a:latin typeface="Helvetica Light"/>
                <a:cs typeface="Helvetica Light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6652075" y="2886124"/>
              <a:ext cx="1374137" cy="1004357"/>
            </a:xfrm>
            <a:custGeom>
              <a:avLst/>
              <a:gdLst>
                <a:gd name="connsiteX0" fmla="*/ 0 w 1673929"/>
                <a:gd name="connsiteY0" fmla="*/ 0 h 1004357"/>
                <a:gd name="connsiteX1" fmla="*/ 1673929 w 1673929"/>
                <a:gd name="connsiteY1" fmla="*/ 0 h 1004357"/>
                <a:gd name="connsiteX2" fmla="*/ 1673929 w 1673929"/>
                <a:gd name="connsiteY2" fmla="*/ 1004357 h 1004357"/>
                <a:gd name="connsiteX3" fmla="*/ 0 w 1673929"/>
                <a:gd name="connsiteY3" fmla="*/ 1004357 h 1004357"/>
                <a:gd name="connsiteX4" fmla="*/ 0 w 1673929"/>
                <a:gd name="connsiteY4" fmla="*/ 0 h 1004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73929" h="1004357">
                  <a:moveTo>
                    <a:pt x="0" y="0"/>
                  </a:moveTo>
                  <a:lnTo>
                    <a:pt x="1673929" y="0"/>
                  </a:lnTo>
                  <a:lnTo>
                    <a:pt x="1673929" y="1004357"/>
                  </a:lnTo>
                  <a:lnTo>
                    <a:pt x="0" y="10043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CE39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dirty="0">
                  <a:latin typeface="Helvetica Light"/>
                  <a:cs typeface="Helvetica Light"/>
                </a:rPr>
                <a:t>n</a:t>
              </a:r>
              <a:r>
                <a:rPr lang="en-US" kern="1200" dirty="0" smtClean="0">
                  <a:latin typeface="Helvetica Light"/>
                  <a:cs typeface="Helvetica Light"/>
                </a:rPr>
                <a:t>ew doors </a:t>
              </a:r>
              <a:r>
                <a:rPr lang="en-US" sz="1600" kern="1200" dirty="0" smtClean="0">
                  <a:latin typeface="Helvetica Light"/>
                  <a:cs typeface="Helvetica Light"/>
                </a:rPr>
                <a:t>&amp;</a:t>
              </a:r>
              <a:r>
                <a:rPr lang="en-US" kern="1200" dirty="0" smtClean="0">
                  <a:latin typeface="Helvetica Light"/>
                  <a:cs typeface="Helvetica Light"/>
                </a:rPr>
                <a:t> windows</a:t>
              </a:r>
              <a:endParaRPr lang="en-US" kern="1200" dirty="0">
                <a:latin typeface="Helvetica Light"/>
                <a:cs typeface="Helvetica Light"/>
              </a:endParaRPr>
            </a:p>
          </p:txBody>
        </p:sp>
        <p:sp>
          <p:nvSpPr>
            <p:cNvPr id="14" name="Freeform 13"/>
            <p:cNvSpPr/>
            <p:nvPr/>
          </p:nvSpPr>
          <p:spPr>
            <a:xfrm>
              <a:off x="1211585" y="4341230"/>
              <a:ext cx="2192528" cy="1363036"/>
            </a:xfrm>
            <a:custGeom>
              <a:avLst/>
              <a:gdLst>
                <a:gd name="connsiteX0" fmla="*/ 0 w 1673929"/>
                <a:gd name="connsiteY0" fmla="*/ 0 h 1004357"/>
                <a:gd name="connsiteX1" fmla="*/ 1673929 w 1673929"/>
                <a:gd name="connsiteY1" fmla="*/ 0 h 1004357"/>
                <a:gd name="connsiteX2" fmla="*/ 1673929 w 1673929"/>
                <a:gd name="connsiteY2" fmla="*/ 1004357 h 1004357"/>
                <a:gd name="connsiteX3" fmla="*/ 0 w 1673929"/>
                <a:gd name="connsiteY3" fmla="*/ 1004357 h 1004357"/>
                <a:gd name="connsiteX4" fmla="*/ 0 w 1673929"/>
                <a:gd name="connsiteY4" fmla="*/ 0 h 1004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73929" h="1004357">
                  <a:moveTo>
                    <a:pt x="0" y="0"/>
                  </a:moveTo>
                  <a:lnTo>
                    <a:pt x="1673929" y="0"/>
                  </a:lnTo>
                  <a:lnTo>
                    <a:pt x="1673929" y="1004357"/>
                  </a:lnTo>
                  <a:lnTo>
                    <a:pt x="0" y="10043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CE39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kern="1200" dirty="0" smtClean="0">
                  <a:latin typeface="Helvetica Light"/>
                  <a:cs typeface="Helvetica Light"/>
                </a:rPr>
                <a:t>solar photovoltaic </a:t>
              </a:r>
              <a:r>
                <a:rPr lang="en-US" sz="2400" kern="1200" dirty="0" smtClean="0">
                  <a:latin typeface="Helvetica Light"/>
                  <a:cs typeface="Helvetica Light"/>
                </a:rPr>
                <a:t>(electric) </a:t>
              </a:r>
              <a:r>
                <a:rPr lang="en-US" sz="2800" kern="1200" dirty="0" smtClean="0">
                  <a:latin typeface="Helvetica Light"/>
                  <a:cs typeface="Helvetica Light"/>
                </a:rPr>
                <a:t>systems*</a:t>
              </a:r>
              <a:endParaRPr lang="en-US" sz="2800" kern="1200" dirty="0">
                <a:latin typeface="Helvetica Light"/>
                <a:cs typeface="Helvetica Light"/>
              </a:endParaRPr>
            </a:p>
          </p:txBody>
        </p:sp>
        <p:sp>
          <p:nvSpPr>
            <p:cNvPr id="15" name="Freeform 14"/>
            <p:cNvSpPr/>
            <p:nvPr/>
          </p:nvSpPr>
          <p:spPr>
            <a:xfrm>
              <a:off x="5078042" y="2877755"/>
              <a:ext cx="1574033" cy="1004356"/>
            </a:xfrm>
            <a:custGeom>
              <a:avLst/>
              <a:gdLst>
                <a:gd name="connsiteX0" fmla="*/ 0 w 1673929"/>
                <a:gd name="connsiteY0" fmla="*/ 0 h 1004357"/>
                <a:gd name="connsiteX1" fmla="*/ 1673929 w 1673929"/>
                <a:gd name="connsiteY1" fmla="*/ 0 h 1004357"/>
                <a:gd name="connsiteX2" fmla="*/ 1673929 w 1673929"/>
                <a:gd name="connsiteY2" fmla="*/ 1004357 h 1004357"/>
                <a:gd name="connsiteX3" fmla="*/ 0 w 1673929"/>
                <a:gd name="connsiteY3" fmla="*/ 1004357 h 1004357"/>
                <a:gd name="connsiteX4" fmla="*/ 0 w 1673929"/>
                <a:gd name="connsiteY4" fmla="*/ 0 h 1004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73929" h="1004357">
                  <a:moveTo>
                    <a:pt x="0" y="0"/>
                  </a:moveTo>
                  <a:lnTo>
                    <a:pt x="1673929" y="0"/>
                  </a:lnTo>
                  <a:lnTo>
                    <a:pt x="1673929" y="1004357"/>
                  </a:lnTo>
                  <a:lnTo>
                    <a:pt x="0" y="10043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CE39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dirty="0">
                  <a:latin typeface="Helvetica Light"/>
                  <a:cs typeface="Helvetica Light"/>
                </a:rPr>
                <a:t>w</a:t>
              </a:r>
              <a:r>
                <a:rPr lang="en-US" sz="2400" kern="1200" dirty="0" smtClean="0">
                  <a:latin typeface="Helvetica Light"/>
                  <a:cs typeface="Helvetica Light"/>
                </a:rPr>
                <a:t>ind turbines*</a:t>
              </a:r>
              <a:endParaRPr lang="en-US" sz="2400" kern="1200" dirty="0">
                <a:latin typeface="Helvetica Light"/>
                <a:cs typeface="Helvetica Light"/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5819264" y="1633952"/>
              <a:ext cx="2206948" cy="1243802"/>
            </a:xfrm>
            <a:custGeom>
              <a:avLst/>
              <a:gdLst>
                <a:gd name="connsiteX0" fmla="*/ 0 w 1673929"/>
                <a:gd name="connsiteY0" fmla="*/ 0 h 1004357"/>
                <a:gd name="connsiteX1" fmla="*/ 1673929 w 1673929"/>
                <a:gd name="connsiteY1" fmla="*/ 0 h 1004357"/>
                <a:gd name="connsiteX2" fmla="*/ 1673929 w 1673929"/>
                <a:gd name="connsiteY2" fmla="*/ 1004357 h 1004357"/>
                <a:gd name="connsiteX3" fmla="*/ 0 w 1673929"/>
                <a:gd name="connsiteY3" fmla="*/ 1004357 h 1004357"/>
                <a:gd name="connsiteX4" fmla="*/ 0 w 1673929"/>
                <a:gd name="connsiteY4" fmla="*/ 0 h 1004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73929" h="1004357">
                  <a:moveTo>
                    <a:pt x="0" y="0"/>
                  </a:moveTo>
                  <a:lnTo>
                    <a:pt x="1673929" y="0"/>
                  </a:lnTo>
                  <a:lnTo>
                    <a:pt x="1673929" y="1004357"/>
                  </a:lnTo>
                  <a:lnTo>
                    <a:pt x="0" y="10043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CE39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kern="1200" dirty="0" smtClean="0">
                  <a:latin typeface="Helvetica Light"/>
                  <a:cs typeface="Helvetica Light"/>
                </a:rPr>
                <a:t>solar thermal hot water*</a:t>
              </a:r>
              <a:endParaRPr lang="en-US" sz="2800" kern="1200" dirty="0">
                <a:latin typeface="Helvetica Light"/>
                <a:cs typeface="Helvetica Light"/>
              </a:endParaRPr>
            </a:p>
          </p:txBody>
        </p:sp>
        <p:sp>
          <p:nvSpPr>
            <p:cNvPr id="17" name="Freeform 16"/>
            <p:cNvSpPr/>
            <p:nvPr/>
          </p:nvSpPr>
          <p:spPr>
            <a:xfrm>
              <a:off x="5611061" y="3882111"/>
              <a:ext cx="2415151" cy="1004357"/>
            </a:xfrm>
            <a:custGeom>
              <a:avLst/>
              <a:gdLst>
                <a:gd name="connsiteX0" fmla="*/ 0 w 1673929"/>
                <a:gd name="connsiteY0" fmla="*/ 0 h 1004357"/>
                <a:gd name="connsiteX1" fmla="*/ 1673929 w 1673929"/>
                <a:gd name="connsiteY1" fmla="*/ 0 h 1004357"/>
                <a:gd name="connsiteX2" fmla="*/ 1673929 w 1673929"/>
                <a:gd name="connsiteY2" fmla="*/ 1004357 h 1004357"/>
                <a:gd name="connsiteX3" fmla="*/ 0 w 1673929"/>
                <a:gd name="connsiteY3" fmla="*/ 1004357 h 1004357"/>
                <a:gd name="connsiteX4" fmla="*/ 0 w 1673929"/>
                <a:gd name="connsiteY4" fmla="*/ 0 h 1004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73929" h="1004357">
                  <a:moveTo>
                    <a:pt x="0" y="0"/>
                  </a:moveTo>
                  <a:lnTo>
                    <a:pt x="1673929" y="0"/>
                  </a:lnTo>
                  <a:lnTo>
                    <a:pt x="1673929" y="1004357"/>
                  </a:lnTo>
                  <a:lnTo>
                    <a:pt x="0" y="10043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CE39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kern="1200" dirty="0" smtClean="0">
                  <a:latin typeface="Helvetica Light"/>
                  <a:cs typeface="Helvetica Light"/>
                </a:rPr>
                <a:t>ground source heat pumps</a:t>
              </a:r>
              <a:endParaRPr lang="en-US" sz="2400" kern="1200" dirty="0">
                <a:latin typeface="Helvetica Light"/>
                <a:cs typeface="Helvetica Light"/>
              </a:endParaRPr>
            </a:p>
          </p:txBody>
        </p:sp>
        <p:sp>
          <p:nvSpPr>
            <p:cNvPr id="18" name="Freeform 17"/>
            <p:cNvSpPr/>
            <p:nvPr/>
          </p:nvSpPr>
          <p:spPr>
            <a:xfrm>
              <a:off x="3404113" y="3890482"/>
              <a:ext cx="2206948" cy="1004357"/>
            </a:xfrm>
            <a:custGeom>
              <a:avLst/>
              <a:gdLst>
                <a:gd name="connsiteX0" fmla="*/ 0 w 1673929"/>
                <a:gd name="connsiteY0" fmla="*/ 0 h 1004357"/>
                <a:gd name="connsiteX1" fmla="*/ 1673929 w 1673929"/>
                <a:gd name="connsiteY1" fmla="*/ 0 h 1004357"/>
                <a:gd name="connsiteX2" fmla="*/ 1673929 w 1673929"/>
                <a:gd name="connsiteY2" fmla="*/ 1004357 h 1004357"/>
                <a:gd name="connsiteX3" fmla="*/ 0 w 1673929"/>
                <a:gd name="connsiteY3" fmla="*/ 1004357 h 1004357"/>
                <a:gd name="connsiteX4" fmla="*/ 0 w 1673929"/>
                <a:gd name="connsiteY4" fmla="*/ 0 h 1004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73929" h="1004357">
                  <a:moveTo>
                    <a:pt x="0" y="0"/>
                  </a:moveTo>
                  <a:lnTo>
                    <a:pt x="1673929" y="0"/>
                  </a:lnTo>
                  <a:lnTo>
                    <a:pt x="1673929" y="1004357"/>
                  </a:lnTo>
                  <a:lnTo>
                    <a:pt x="0" y="10043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CE39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>
                  <a:latin typeface="Helvetica Light"/>
                  <a:cs typeface="Helvetica Light"/>
                </a:rPr>
                <a:t>combined heat &amp; power systems</a:t>
              </a:r>
              <a:endParaRPr lang="en-US" sz="2000" kern="1200" dirty="0">
                <a:latin typeface="Helvetica Light"/>
                <a:cs typeface="Helvetica Light"/>
              </a:endParaRPr>
            </a:p>
          </p:txBody>
        </p:sp>
        <p:sp>
          <p:nvSpPr>
            <p:cNvPr id="19" name="Freeform 18"/>
            <p:cNvSpPr/>
            <p:nvPr/>
          </p:nvSpPr>
          <p:spPr>
            <a:xfrm>
              <a:off x="3404113" y="4886470"/>
              <a:ext cx="1673929" cy="817796"/>
            </a:xfrm>
            <a:custGeom>
              <a:avLst/>
              <a:gdLst>
                <a:gd name="connsiteX0" fmla="*/ 0 w 1673929"/>
                <a:gd name="connsiteY0" fmla="*/ 0 h 1004357"/>
                <a:gd name="connsiteX1" fmla="*/ 1673929 w 1673929"/>
                <a:gd name="connsiteY1" fmla="*/ 0 h 1004357"/>
                <a:gd name="connsiteX2" fmla="*/ 1673929 w 1673929"/>
                <a:gd name="connsiteY2" fmla="*/ 1004357 h 1004357"/>
                <a:gd name="connsiteX3" fmla="*/ 0 w 1673929"/>
                <a:gd name="connsiteY3" fmla="*/ 1004357 h 1004357"/>
                <a:gd name="connsiteX4" fmla="*/ 0 w 1673929"/>
                <a:gd name="connsiteY4" fmla="*/ 0 h 1004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73929" h="1004357">
                  <a:moveTo>
                    <a:pt x="0" y="0"/>
                  </a:moveTo>
                  <a:lnTo>
                    <a:pt x="1673929" y="0"/>
                  </a:lnTo>
                  <a:lnTo>
                    <a:pt x="1673929" y="1004357"/>
                  </a:lnTo>
                  <a:lnTo>
                    <a:pt x="0" y="10043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CE39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kern="1200" dirty="0" smtClean="0">
                  <a:latin typeface="Helvetica Light"/>
                  <a:cs typeface="Helvetica Light"/>
                </a:rPr>
                <a:t>biomass thermal systems</a:t>
              </a:r>
              <a:endParaRPr lang="en-US" kern="1200" dirty="0">
                <a:latin typeface="Helvetica Light"/>
                <a:cs typeface="Helvetica Light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818520" y="6123591"/>
            <a:ext cx="5506960" cy="74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2" indent="-342900" algn="ctr">
              <a:spcBef>
                <a:spcPct val="20000"/>
              </a:spcBef>
            </a:pPr>
            <a:r>
              <a:rPr lang="en-US" sz="1000" i="1" dirty="0">
                <a:solidFill>
                  <a:prstClr val="black">
                    <a:lumMod val="75000"/>
                    <a:lumOff val="25000"/>
                  </a:prstClr>
                </a:solidFill>
                <a:latin typeface="Helvetica"/>
                <a:ea typeface="Swiss 721 Light BT" charset="0"/>
                <a:cs typeface="Helvetica"/>
              </a:rPr>
              <a:t>*Energy efficiency must be improved before implementing renewable energy systems</a:t>
            </a:r>
            <a:endParaRPr lang="en-US" sz="1000" i="1" dirty="0">
              <a:solidFill>
                <a:prstClr val="black">
                  <a:lumMod val="75000"/>
                  <a:lumOff val="25000"/>
                </a:prstClr>
              </a:solidFill>
              <a:latin typeface="Helvetica"/>
              <a:cs typeface="Helvetica"/>
            </a:endParaRPr>
          </a:p>
          <a:p>
            <a:pPr marL="342900" lvl="0" indent="-342900">
              <a:spcBef>
                <a:spcPct val="20000"/>
              </a:spcBef>
              <a:buFont typeface="Arial"/>
              <a:buChar char="•"/>
            </a:pPr>
            <a:endParaRPr lang="en-US" sz="1200" dirty="0">
              <a:solidFill>
                <a:prstClr val="black">
                  <a:lumMod val="75000"/>
                  <a:lumOff val="25000"/>
                </a:prstClr>
              </a:solidFill>
              <a:latin typeface="Helvetica"/>
              <a:cs typeface="Helvetica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37907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04040"/>
                </a:solidFill>
              </a:rPr>
              <a:t>Overview of project process</a:t>
            </a:r>
            <a:endParaRPr lang="en-US" dirty="0">
              <a:solidFill>
                <a:srgbClr val="40404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066397490"/>
              </p:ext>
            </p:extLst>
          </p:nvPr>
        </p:nvGraphicFramePr>
        <p:xfrm>
          <a:off x="530225" y="1600200"/>
          <a:ext cx="7847013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533587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Integration into Ann Arbor processes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Use of existing assessment billing system</a:t>
            </a:r>
          </a:p>
          <a:p>
            <a:r>
              <a:rPr lang="en-US" dirty="0" smtClean="0"/>
              <a:t>Special module for incorporation </a:t>
            </a:r>
            <a:r>
              <a:rPr lang="en-US" dirty="0" err="1" smtClean="0"/>
              <a:t>intoTRACKiT</a:t>
            </a:r>
            <a:endParaRPr lang="en-US" dirty="0" smtClean="0"/>
          </a:p>
          <a:p>
            <a:r>
              <a:rPr lang="en-US" dirty="0" smtClean="0"/>
              <a:t>Coordination with building inspections</a:t>
            </a:r>
          </a:p>
          <a:p>
            <a:r>
              <a:rPr lang="en-US" dirty="0" smtClean="0"/>
              <a:t>Coordination with City’s payment process</a:t>
            </a:r>
          </a:p>
          <a:p>
            <a:r>
              <a:rPr lang="en-US" dirty="0" smtClean="0"/>
              <a:t>Coordination with lien process</a:t>
            </a:r>
          </a:p>
          <a:p>
            <a:pPr lvl="1"/>
            <a:r>
              <a:rPr lang="en-US" dirty="0" smtClean="0"/>
              <a:t>consistent with City &amp; County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932819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Financial Services Area</a:t>
            </a:r>
          </a:p>
          <a:p>
            <a:r>
              <a:rPr lang="en-US" dirty="0" smtClean="0"/>
              <a:t> City Service Units</a:t>
            </a:r>
          </a:p>
          <a:p>
            <a:r>
              <a:rPr lang="en-US" dirty="0" smtClean="0"/>
              <a:t> Treasury Division Unit</a:t>
            </a:r>
          </a:p>
          <a:p>
            <a:r>
              <a:rPr lang="en-US" dirty="0" smtClean="0"/>
              <a:t> IT</a:t>
            </a:r>
          </a:p>
          <a:p>
            <a:r>
              <a:rPr lang="en-US" dirty="0" smtClean="0"/>
              <a:t> Systems Planning Unit</a:t>
            </a:r>
          </a:p>
          <a:p>
            <a:r>
              <a:rPr lang="en-US" dirty="0" smtClean="0"/>
              <a:t> City Attorney’s Office</a:t>
            </a:r>
          </a:p>
          <a:p>
            <a:pPr marL="457200" lvl="1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662983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Status		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PACE Training March 8</a:t>
            </a:r>
            <a:r>
              <a:rPr lang="en-US" baseline="30000" dirty="0" smtClean="0"/>
              <a:t>th</a:t>
            </a:r>
            <a:r>
              <a:rPr lang="en-US" dirty="0" smtClean="0"/>
              <a:t> </a:t>
            </a:r>
          </a:p>
          <a:p>
            <a:r>
              <a:rPr lang="en-US" dirty="0" smtClean="0"/>
              <a:t>Presentations</a:t>
            </a:r>
          </a:p>
          <a:p>
            <a:pPr lvl="1"/>
            <a:r>
              <a:rPr lang="en-US" dirty="0" smtClean="0"/>
              <a:t>Washtenaw Area Contractor Association</a:t>
            </a:r>
          </a:p>
          <a:p>
            <a:pPr lvl="1"/>
            <a:r>
              <a:rPr lang="en-US" dirty="0" smtClean="0"/>
              <a:t>Washtenaw Apartment Association</a:t>
            </a:r>
          </a:p>
          <a:p>
            <a:pPr lvl="1"/>
            <a:r>
              <a:rPr lang="en-US" dirty="0" smtClean="0"/>
              <a:t>BOMA</a:t>
            </a:r>
          </a:p>
          <a:p>
            <a:pPr lvl="1"/>
            <a:r>
              <a:rPr lang="en-US" dirty="0" err="1" smtClean="0"/>
              <a:t>WasteKnot</a:t>
            </a:r>
            <a:endParaRPr lang="en-US" dirty="0"/>
          </a:p>
          <a:p>
            <a:pPr lvl="1"/>
            <a:r>
              <a:rPr lang="en-US" dirty="0" smtClean="0"/>
              <a:t>Ann Arbor AIA  Chapter</a:t>
            </a:r>
          </a:p>
          <a:p>
            <a:r>
              <a:rPr lang="en-US" dirty="0" smtClean="0"/>
              <a:t>One-on-one meetings – 32</a:t>
            </a:r>
          </a:p>
          <a:p>
            <a:r>
              <a:rPr lang="en-US" dirty="0" smtClean="0"/>
              <a:t>Phone inquiries - numerous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422772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Status 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Seven pre-qualified auditors</a:t>
            </a:r>
          </a:p>
          <a:p>
            <a:endParaRPr lang="en-US" dirty="0" smtClean="0"/>
          </a:p>
          <a:p>
            <a:r>
              <a:rPr lang="en-US" dirty="0" smtClean="0"/>
              <a:t>Number of pre-screenings</a:t>
            </a:r>
          </a:p>
          <a:p>
            <a:pPr marL="0" indent="0" algn="ctr">
              <a:buNone/>
            </a:pPr>
            <a:r>
              <a:rPr lang="en-US" sz="4800" dirty="0" smtClean="0"/>
              <a:t>24</a:t>
            </a:r>
          </a:p>
          <a:p>
            <a:endParaRPr lang="en-US" sz="1050" dirty="0"/>
          </a:p>
          <a:p>
            <a:r>
              <a:rPr lang="en-US" dirty="0" smtClean="0"/>
              <a:t>Number of applications received </a:t>
            </a:r>
            <a:endParaRPr lang="en-US" dirty="0"/>
          </a:p>
          <a:p>
            <a:pPr marL="0" indent="0" algn="ctr">
              <a:buNone/>
            </a:pPr>
            <a:r>
              <a:rPr lang="en-US" sz="4800" dirty="0" smtClean="0"/>
              <a:t>0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562225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Number of applications and size estimated coming – date coming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4 totaling $700,000 – week of May 14</a:t>
            </a:r>
            <a:r>
              <a:rPr lang="en-US" baseline="30000" dirty="0" smtClean="0"/>
              <a:t>th</a:t>
            </a:r>
            <a:endParaRPr lang="en-US" dirty="0" smtClean="0"/>
          </a:p>
          <a:p>
            <a:r>
              <a:rPr lang="en-US" dirty="0" smtClean="0"/>
              <a:t>1 totaling $14,000 – week of May 14</a:t>
            </a:r>
            <a:r>
              <a:rPr lang="en-US" baseline="30000" dirty="0" smtClean="0"/>
              <a:t>th</a:t>
            </a:r>
            <a:endParaRPr lang="en-US" dirty="0" smtClean="0"/>
          </a:p>
          <a:p>
            <a:r>
              <a:rPr lang="en-US" dirty="0" smtClean="0"/>
              <a:t>1 totaling $60,000 –  week of May 14</a:t>
            </a:r>
            <a:r>
              <a:rPr lang="en-US" baseline="30000" dirty="0" smtClean="0"/>
              <a:t>th</a:t>
            </a:r>
            <a:r>
              <a:rPr lang="en-US" dirty="0" smtClean="0"/>
              <a:t>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289693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Number of new audits </a:t>
            </a:r>
            <a:r>
              <a:rPr lang="en-US" dirty="0" smtClean="0"/>
              <a:t>underway</a:t>
            </a:r>
          </a:p>
          <a:p>
            <a:pPr lvl="1"/>
            <a:r>
              <a:rPr lang="en-US" dirty="0" smtClean="0"/>
              <a:t>7 – 8 large property manager (one every 2 weeks)</a:t>
            </a:r>
          </a:p>
          <a:p>
            <a:pPr lvl="1"/>
            <a:r>
              <a:rPr lang="en-US" dirty="0" smtClean="0"/>
              <a:t>2 buildings at office complex </a:t>
            </a:r>
          </a:p>
          <a:p>
            <a:endParaRPr lang="en-US" dirty="0"/>
          </a:p>
          <a:p>
            <a:r>
              <a:rPr lang="en-US" dirty="0" smtClean="0"/>
              <a:t>Number of seriously interested</a:t>
            </a:r>
          </a:p>
          <a:p>
            <a:pPr lvl="1"/>
            <a:r>
              <a:rPr lang="en-US" dirty="0" smtClean="0"/>
              <a:t>10 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158457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Businesses are interested</a:t>
            </a:r>
          </a:p>
          <a:p>
            <a:r>
              <a:rPr lang="en-US" dirty="0" smtClean="0"/>
              <a:t>Favorably received</a:t>
            </a:r>
          </a:p>
          <a:p>
            <a:r>
              <a:rPr lang="en-US" dirty="0" smtClean="0"/>
              <a:t>Slow to ramp up</a:t>
            </a:r>
          </a:p>
          <a:p>
            <a:pPr lvl="1"/>
            <a:r>
              <a:rPr lang="en-US" dirty="0" smtClean="0"/>
              <a:t>New program</a:t>
            </a:r>
            <a:r>
              <a:rPr lang="en-US" dirty="0"/>
              <a:t> </a:t>
            </a:r>
            <a:endParaRPr lang="en-US" dirty="0" smtClean="0"/>
          </a:p>
          <a:p>
            <a:pPr lvl="1"/>
            <a:r>
              <a:rPr lang="en-US" dirty="0" smtClean="0"/>
              <a:t>New concept </a:t>
            </a:r>
          </a:p>
          <a:p>
            <a:pPr lvl="2"/>
            <a:r>
              <a:rPr lang="en-US" sz="2000" dirty="0" smtClean="0"/>
              <a:t>use operating money instead of their capital</a:t>
            </a:r>
          </a:p>
          <a:p>
            <a:pPr lvl="2"/>
            <a:r>
              <a:rPr lang="en-US" sz="2000" dirty="0" smtClean="0"/>
              <a:t>concerns about the lien </a:t>
            </a:r>
          </a:p>
          <a:p>
            <a:pPr lvl="1"/>
            <a:r>
              <a:rPr lang="en-US" dirty="0" smtClean="0"/>
              <a:t>Time needed by applicant to scope project and apply competes with other priorities</a:t>
            </a:r>
          </a:p>
          <a:p>
            <a:pPr lvl="2"/>
            <a:r>
              <a:rPr lang="en-US" dirty="0" smtClean="0"/>
              <a:t>true for any energy efficiency projects</a:t>
            </a:r>
          </a:p>
          <a:p>
            <a:pPr marL="457200" lvl="1" indent="0">
              <a:buNone/>
            </a:pPr>
            <a:endParaRPr lang="en-US" dirty="0"/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28780072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556933" y="3205540"/>
            <a:ext cx="46596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cs typeface="Arial"/>
              </a:rPr>
              <a:t>PACE Program Administrator</a:t>
            </a:r>
          </a:p>
          <a:p>
            <a:pPr algn="ctr"/>
            <a:r>
              <a:rPr lang="en-US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cs typeface="Arial"/>
              </a:rPr>
              <a:t>Wendy Barrott</a:t>
            </a:r>
          </a:p>
          <a:p>
            <a:pPr algn="ctr"/>
            <a:r>
              <a:rPr lang="en-US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cs typeface="Arial"/>
              </a:rPr>
              <a:t>pace@a2gov.org</a:t>
            </a:r>
          </a:p>
          <a:p>
            <a:pPr algn="ctr"/>
            <a:r>
              <a:rPr lang="en-US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cs typeface="Arial"/>
              </a:rPr>
              <a:t>734.794.6430 x43714</a:t>
            </a:r>
            <a:endParaRPr lang="en-US" sz="2400" dirty="0">
              <a:solidFill>
                <a:prstClr val="black">
                  <a:lumMod val="75000"/>
                  <a:lumOff val="25000"/>
                </a:prst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1709309"/>
      </p:ext>
    </p:extLst>
  </p:cSld>
  <p:clrMapOvr>
    <a:masterClrMapping/>
  </p:clrMapOvr>
</p:sld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Custom 4">
      <a:dk1>
        <a:srgbClr val="404040"/>
      </a:dk1>
      <a:lt1>
        <a:sysClr val="window" lastClr="FFFFFF"/>
      </a:lt1>
      <a:dk2>
        <a:srgbClr val="FFFFFF"/>
      </a:dk2>
      <a:lt2>
        <a:srgbClr val="FFFFFF"/>
      </a:lt2>
      <a:accent1>
        <a:srgbClr val="0099DA"/>
      </a:accent1>
      <a:accent2>
        <a:srgbClr val="F04E29"/>
      </a:accent2>
      <a:accent3>
        <a:srgbClr val="A6CE39"/>
      </a:accent3>
      <a:accent4>
        <a:srgbClr val="DB5989"/>
      </a:accent4>
      <a:accent5>
        <a:srgbClr val="F7931E"/>
      </a:accent5>
      <a:accent6>
        <a:srgbClr val="FFD400"/>
      </a:accent6>
      <a:hlink>
        <a:srgbClr val="58585A"/>
      </a:hlink>
      <a:folHlink>
        <a:srgbClr val="58585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3_Office Theme">
  <a:themeElements>
    <a:clrScheme name="Custom 2">
      <a:dk1>
        <a:sysClr val="windowText" lastClr="000000"/>
      </a:dk1>
      <a:lt1>
        <a:sysClr val="window" lastClr="FFFFFF"/>
      </a:lt1>
      <a:dk2>
        <a:srgbClr val="0099DA"/>
      </a:dk2>
      <a:lt2>
        <a:srgbClr val="D1D2D4"/>
      </a:lt2>
      <a:accent1>
        <a:srgbClr val="A6CE39"/>
      </a:accent1>
      <a:accent2>
        <a:srgbClr val="0099DA"/>
      </a:accent2>
      <a:accent3>
        <a:srgbClr val="6D6E71"/>
      </a:accent3>
      <a:accent4>
        <a:srgbClr val="BCBDC0"/>
      </a:accent4>
      <a:accent5>
        <a:srgbClr val="F04E29"/>
      </a:accent5>
      <a:accent6>
        <a:srgbClr val="F7931E"/>
      </a:accent6>
      <a:hlink>
        <a:srgbClr val="FFD400"/>
      </a:hlink>
      <a:folHlink>
        <a:srgbClr val="DB598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a2energy contractor kickoff 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482</TotalTime>
  <Words>749</Words>
  <Application>Microsoft Office PowerPoint</Application>
  <PresentationFormat>On-screen Show (4:3)</PresentationFormat>
  <Paragraphs>182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9</vt:i4>
      </vt:variant>
      <vt:variant>
        <vt:lpstr>Slide Titles</vt:lpstr>
      </vt:variant>
      <vt:variant>
        <vt:i4>25</vt:i4>
      </vt:variant>
    </vt:vector>
  </HeadingPairs>
  <TitlesOfParts>
    <vt:vector size="34" baseType="lpstr">
      <vt:lpstr>Office Theme</vt:lpstr>
      <vt:lpstr>Office Theme</vt:lpstr>
      <vt:lpstr>Custom Design</vt:lpstr>
      <vt:lpstr>Office Theme</vt:lpstr>
      <vt:lpstr>Office Theme</vt:lpstr>
      <vt:lpstr>4_Office Theme</vt:lpstr>
      <vt:lpstr>2_Office Theme</vt:lpstr>
      <vt:lpstr>3_Office Theme</vt:lpstr>
      <vt:lpstr>a2energy contractor kickoff </vt:lpstr>
      <vt:lpstr>Status a2energy</vt:lpstr>
      <vt:lpstr>a2energy program</vt:lpstr>
      <vt:lpstr>a2energy.org</vt:lpstr>
      <vt:lpstr>a2energy.org statistics</vt:lpstr>
      <vt:lpstr>Program outreach</vt:lpstr>
      <vt:lpstr>a2energy Contractor Partners</vt:lpstr>
      <vt:lpstr>Status</vt:lpstr>
      <vt:lpstr>Ann Arbor energy goals</vt:lpstr>
      <vt:lpstr>Ann Arbor community GHG emissions - 2010</vt:lpstr>
      <vt:lpstr>PACE in Michigan</vt:lpstr>
      <vt:lpstr>Why PACE?</vt:lpstr>
      <vt:lpstr>Projects serve a public purpose</vt:lpstr>
      <vt:lpstr>Energy savings through PACE</vt:lpstr>
      <vt:lpstr>Ann Arbor’s Energy Financing District </vt:lpstr>
      <vt:lpstr>Who is eligible?</vt:lpstr>
      <vt:lpstr>What is eligible?</vt:lpstr>
      <vt:lpstr>Overview of project process</vt:lpstr>
      <vt:lpstr>Integration into Ann Arbor processes</vt:lpstr>
      <vt:lpstr>Thank you!</vt:lpstr>
      <vt:lpstr>Status   </vt:lpstr>
      <vt:lpstr>Status  </vt:lpstr>
      <vt:lpstr>Status</vt:lpstr>
      <vt:lpstr>Status</vt:lpstr>
      <vt:lpstr>Summary</vt:lpstr>
      <vt:lpstr>Slide 25</vt:lpstr>
    </vt:vector>
  </TitlesOfParts>
  <Company>Pryor Design Co.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Scott Pryor</dc:creator>
  <cp:lastModifiedBy>shiggins</cp:lastModifiedBy>
  <cp:revision>56</cp:revision>
  <dcterms:created xsi:type="dcterms:W3CDTF">2011-09-09T21:05:24Z</dcterms:created>
  <dcterms:modified xsi:type="dcterms:W3CDTF">2012-05-10T15:24:59Z</dcterms:modified>
</cp:coreProperties>
</file>